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0651C3A-4460-11DB-9652-00E08161165F}">
  <a:tblStyle styleId="{5AE424DF-492F-4D7E-98B8-C93BBE149FBC}"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35867570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374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37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1060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3440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5546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01729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1660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6221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186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106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5932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70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1461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374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9505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752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bg>
      <p:bgPr>
        <a:solidFill>
          <a:srgbClr val="1D1D1B"/>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925200" y="925200"/>
            <a:ext cx="7293300" cy="3293100"/>
          </a:xfrm>
          <a:prstGeom prst="rect">
            <a:avLst/>
          </a:prstGeom>
          <a:solidFill>
            <a:srgbClr val="00010A">
              <a:alpha val="40770"/>
            </a:srgbClr>
          </a:solidFill>
        </p:spPr>
        <p:txBody>
          <a:bodyPr wrap="square" lIns="91425" tIns="91425" rIns="91425" bIns="91425" anchor="ctr" anchorCtr="0"/>
          <a:lstStyle>
            <a:lvl1pPr lvl="0" algn="ctr" rtl="0">
              <a:spcBef>
                <a:spcPts val="0"/>
              </a:spcBef>
              <a:buClr>
                <a:srgbClr val="FFFFFF"/>
              </a:buClr>
              <a:defRPr>
                <a:solidFill>
                  <a:srgbClr val="FFFFFF"/>
                </a:solidFill>
              </a:defRPr>
            </a:lvl1pPr>
            <a:lvl2pPr lvl="1" algn="ctr" rtl="0">
              <a:spcBef>
                <a:spcPts val="0"/>
              </a:spcBef>
              <a:buClr>
                <a:srgbClr val="FFFFFF"/>
              </a:buClr>
              <a:defRPr>
                <a:solidFill>
                  <a:srgbClr val="FFFFFF"/>
                </a:solidFill>
              </a:defRPr>
            </a:lvl2pPr>
            <a:lvl3pPr lvl="2" algn="ctr" rtl="0">
              <a:spcBef>
                <a:spcPts val="0"/>
              </a:spcBef>
              <a:buClr>
                <a:srgbClr val="FFFFFF"/>
              </a:buClr>
              <a:defRPr>
                <a:solidFill>
                  <a:srgbClr val="FFFFFF"/>
                </a:solidFill>
              </a:defRPr>
            </a:lvl3pPr>
            <a:lvl4pPr lvl="3" algn="ctr" rtl="0">
              <a:spcBef>
                <a:spcPts val="0"/>
              </a:spcBef>
              <a:buClr>
                <a:srgbClr val="FFFFFF"/>
              </a:buClr>
              <a:defRPr>
                <a:solidFill>
                  <a:srgbClr val="FFFFFF"/>
                </a:solidFill>
              </a:defRPr>
            </a:lvl4pPr>
            <a:lvl5pPr lvl="4" algn="ctr" rtl="0">
              <a:spcBef>
                <a:spcPts val="0"/>
              </a:spcBef>
              <a:buClr>
                <a:srgbClr val="FFFFFF"/>
              </a:buClr>
              <a:defRPr>
                <a:solidFill>
                  <a:srgbClr val="FFFFFF"/>
                </a:solidFill>
              </a:defRPr>
            </a:lvl5pPr>
            <a:lvl6pPr lvl="5" algn="ctr" rtl="0">
              <a:spcBef>
                <a:spcPts val="0"/>
              </a:spcBef>
              <a:buClr>
                <a:srgbClr val="FFFFFF"/>
              </a:buClr>
              <a:defRPr>
                <a:solidFill>
                  <a:srgbClr val="FFFFFF"/>
                </a:solidFill>
              </a:defRPr>
            </a:lvl6pPr>
            <a:lvl7pPr lvl="6" algn="ctr" rtl="0">
              <a:spcBef>
                <a:spcPts val="0"/>
              </a:spcBef>
              <a:buClr>
                <a:srgbClr val="FFFFFF"/>
              </a:buClr>
              <a:defRPr>
                <a:solidFill>
                  <a:srgbClr val="FFFFFF"/>
                </a:solidFill>
              </a:defRPr>
            </a:lvl7pPr>
            <a:lvl8pPr lvl="7" algn="ctr" rtl="0">
              <a:spcBef>
                <a:spcPts val="0"/>
              </a:spcBef>
              <a:buClr>
                <a:srgbClr val="FFFFFF"/>
              </a:buClr>
              <a:defRPr>
                <a:solidFill>
                  <a:srgbClr val="FFFFFF"/>
                </a:solidFill>
              </a:defRPr>
            </a:lvl8pPr>
            <a:lvl9pPr lvl="8" algn="ctr" rtl="0">
              <a:spcBef>
                <a:spcPts val="0"/>
              </a:spcBef>
              <a:buClr>
                <a:srgbClr val="FFFFFF"/>
              </a:buClr>
              <a:defRPr>
                <a:solidFill>
                  <a:srgbClr val="FFFFFF"/>
                </a:solidFill>
              </a:defRPr>
            </a:lvl9pPr>
          </a:lstStyle>
          <a:p>
            <a:endParaRPr/>
          </a:p>
        </p:txBody>
      </p:sp>
      <p:sp>
        <p:nvSpPr>
          <p:cNvPr id="14" name="Shape 14"/>
          <p:cNvSpPr txBox="1">
            <a:spLocks noGrp="1"/>
          </p:cNvSpPr>
          <p:nvPr>
            <p:ph type="subTitle" idx="1"/>
          </p:nvPr>
        </p:nvSpPr>
        <p:spPr>
          <a:xfrm>
            <a:off x="3453950" y="2763850"/>
            <a:ext cx="2236200" cy="784800"/>
          </a:xfrm>
          <a:prstGeom prst="rect">
            <a:avLst/>
          </a:prstGeom>
        </p:spPr>
        <p:txBody>
          <a:bodyPr wrap="square" lIns="91425" tIns="91425" rIns="91425" bIns="91425" anchor="t" anchorCtr="0"/>
          <a:lstStyle>
            <a:lvl1pPr lvl="0" algn="ctr" rtl="0">
              <a:spcBef>
                <a:spcPts val="0"/>
              </a:spcBef>
              <a:buClr>
                <a:srgbClr val="FFFFFF"/>
              </a:buClr>
              <a:buSzPct val="100000"/>
              <a:buNone/>
              <a:defRPr sz="1000">
                <a:solidFill>
                  <a:srgbClr val="FFFFFF"/>
                </a:solidFill>
              </a:defRPr>
            </a:lvl1pPr>
            <a:lvl2pPr lvl="1" algn="ctr" rtl="0">
              <a:spcBef>
                <a:spcPts val="0"/>
              </a:spcBef>
              <a:buClr>
                <a:srgbClr val="FFFFFF"/>
              </a:buClr>
              <a:buSzPct val="100000"/>
              <a:buNone/>
              <a:defRPr sz="1000">
                <a:solidFill>
                  <a:srgbClr val="FFFFFF"/>
                </a:solidFill>
              </a:defRPr>
            </a:lvl2pPr>
            <a:lvl3pPr lvl="2" algn="ctr" rtl="0">
              <a:spcBef>
                <a:spcPts val="0"/>
              </a:spcBef>
              <a:buClr>
                <a:srgbClr val="FFFFFF"/>
              </a:buClr>
              <a:buSzPct val="100000"/>
              <a:buNone/>
              <a:defRPr sz="1000">
                <a:solidFill>
                  <a:srgbClr val="FFFFFF"/>
                </a:solidFill>
              </a:defRPr>
            </a:lvl3pPr>
            <a:lvl4pPr lvl="3" algn="ctr" rtl="0">
              <a:spcBef>
                <a:spcPts val="0"/>
              </a:spcBef>
              <a:buClr>
                <a:srgbClr val="FFFFFF"/>
              </a:buClr>
              <a:buSzPct val="100000"/>
              <a:buNone/>
              <a:defRPr sz="1000">
                <a:solidFill>
                  <a:srgbClr val="FFFFFF"/>
                </a:solidFill>
              </a:defRPr>
            </a:lvl4pPr>
            <a:lvl5pPr lvl="4" algn="ctr" rtl="0">
              <a:spcBef>
                <a:spcPts val="0"/>
              </a:spcBef>
              <a:buClr>
                <a:srgbClr val="FFFFFF"/>
              </a:buClr>
              <a:buSzPct val="100000"/>
              <a:buNone/>
              <a:defRPr sz="1000">
                <a:solidFill>
                  <a:srgbClr val="FFFFFF"/>
                </a:solidFill>
              </a:defRPr>
            </a:lvl5pPr>
            <a:lvl6pPr lvl="5" algn="ctr" rtl="0">
              <a:spcBef>
                <a:spcPts val="0"/>
              </a:spcBef>
              <a:buClr>
                <a:srgbClr val="FFFFFF"/>
              </a:buClr>
              <a:buSzPct val="100000"/>
              <a:buNone/>
              <a:defRPr sz="1000">
                <a:solidFill>
                  <a:srgbClr val="FFFFFF"/>
                </a:solidFill>
              </a:defRPr>
            </a:lvl6pPr>
            <a:lvl7pPr lvl="6" algn="ctr" rtl="0">
              <a:spcBef>
                <a:spcPts val="0"/>
              </a:spcBef>
              <a:buClr>
                <a:srgbClr val="FFFFFF"/>
              </a:buClr>
              <a:buSzPct val="100000"/>
              <a:buNone/>
              <a:defRPr sz="1000">
                <a:solidFill>
                  <a:srgbClr val="FFFFFF"/>
                </a:solidFill>
              </a:defRPr>
            </a:lvl7pPr>
            <a:lvl8pPr lvl="7" algn="ctr" rtl="0">
              <a:spcBef>
                <a:spcPts val="0"/>
              </a:spcBef>
              <a:buClr>
                <a:srgbClr val="FFFFFF"/>
              </a:buClr>
              <a:buSzPct val="100000"/>
              <a:buNone/>
              <a:defRPr sz="1000">
                <a:solidFill>
                  <a:srgbClr val="FFFFFF"/>
                </a:solidFill>
              </a:defRPr>
            </a:lvl8pPr>
            <a:lvl9pPr lvl="8" algn="ctr" rtl="0">
              <a:spcBef>
                <a:spcPts val="0"/>
              </a:spcBef>
              <a:buClr>
                <a:srgbClr val="FFFFFF"/>
              </a:buClr>
              <a:buSzPct val="100000"/>
              <a:buNone/>
              <a:defRPr sz="1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15"/>
        <p:cNvGrpSpPr/>
        <p:nvPr/>
      </p:nvGrpSpPr>
      <p:grpSpPr>
        <a:xfrm>
          <a:off x="0" y="0"/>
          <a:ext cx="0" cy="0"/>
          <a:chOff x="0" y="0"/>
          <a:chExt cx="0" cy="0"/>
        </a:xfrm>
      </p:grpSpPr>
      <p:sp>
        <p:nvSpPr>
          <p:cNvPr id="16" name="Shape 16"/>
          <p:cNvSpPr/>
          <p:nvPr/>
        </p:nvSpPr>
        <p:spPr>
          <a:xfrm>
            <a:off x="1188450" y="1194900"/>
            <a:ext cx="6767100" cy="2753700"/>
          </a:xfrm>
          <a:prstGeom prst="rect">
            <a:avLst/>
          </a:prstGeom>
          <a:noFill/>
          <a:ln w="9525" cap="flat" cmpd="sng">
            <a:solidFill>
              <a:srgbClr val="1D1D1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 name="Shape 17"/>
          <p:cNvSpPr txBox="1">
            <a:spLocks noGrp="1"/>
          </p:cNvSpPr>
          <p:nvPr>
            <p:ph type="sldNum" idx="12"/>
          </p:nvPr>
        </p:nvSpPr>
        <p:spPr>
          <a:xfrm>
            <a:off x="1188150" y="3948600"/>
            <a:ext cx="6767100" cy="1194900"/>
          </a:xfrm>
          <a:prstGeom prst="rect">
            <a:avLst/>
          </a:prstGeom>
          <a:noFill/>
          <a:ln>
            <a:noFill/>
          </a:ln>
        </p:spPr>
        <p:txBody>
          <a:bodyPr wrap="square" lIns="91425" tIns="91425" rIns="91425" bIns="91425" anchor="ctr" anchorCtr="0">
            <a:noAutofit/>
          </a:bodyPr>
          <a:lstStyle/>
          <a:p>
            <a:pPr lvl="0" rtl="0">
              <a:spcBef>
                <a:spcPts val="0"/>
              </a:spcBef>
              <a:buNone/>
            </a:pPr>
            <a:fld id="{00000000-1234-1234-1234-123412341234}" type="slidenum">
              <a:rPr lang="en">
                <a:solidFill>
                  <a:srgbClr val="1D1D1B"/>
                </a:solidFill>
              </a:rPr>
              <a:t>‹#›</a:t>
            </a:fld>
            <a:endParaRPr lang="en">
              <a:solidFill>
                <a:srgbClr val="1D1D1B"/>
              </a:solidFill>
            </a:endParaRPr>
          </a:p>
        </p:txBody>
      </p:sp>
      <p:sp>
        <p:nvSpPr>
          <p:cNvPr id="18" name="Shape 18"/>
          <p:cNvSpPr txBox="1">
            <a:spLocks noGrp="1"/>
          </p:cNvSpPr>
          <p:nvPr>
            <p:ph type="body" idx="1"/>
          </p:nvPr>
        </p:nvSpPr>
        <p:spPr>
          <a:xfrm>
            <a:off x="1779974" y="2161800"/>
            <a:ext cx="5583900" cy="819900"/>
          </a:xfrm>
          <a:prstGeom prst="rect">
            <a:avLst/>
          </a:prstGeom>
        </p:spPr>
        <p:txBody>
          <a:bodyPr wrap="square" lIns="91425" tIns="91425" rIns="91425" bIns="91425" anchor="ctr" anchorCtr="0"/>
          <a:lstStyle>
            <a:lvl1pPr lvl="0"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1pPr>
            <a:lvl2pPr lvl="1"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2pPr>
            <a:lvl3pPr lvl="2"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3pPr>
            <a:lvl4pPr lvl="3"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4pPr>
            <a:lvl5pPr lvl="4"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5pPr>
            <a:lvl6pPr lvl="5"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6pPr>
            <a:lvl7pPr lvl="6"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7pPr>
            <a:lvl8pPr lvl="7" algn="ctr" rtl="0">
              <a:spcBef>
                <a:spcPts val="0"/>
              </a:spcBef>
              <a:buClr>
                <a:srgbClr val="1D1D1B"/>
              </a:buClr>
              <a:buSzPct val="100000"/>
              <a:buFont typeface="Montserrat"/>
              <a:defRPr sz="1800" b="1">
                <a:solidFill>
                  <a:srgbClr val="1D1D1B"/>
                </a:solidFill>
                <a:latin typeface="Montserrat"/>
                <a:ea typeface="Montserrat"/>
                <a:cs typeface="Montserrat"/>
                <a:sym typeface="Montserrat"/>
              </a:defRPr>
            </a:lvl8pPr>
            <a:lvl9pPr lvl="8" algn="ctr">
              <a:spcBef>
                <a:spcPts val="0"/>
              </a:spcBef>
              <a:buClr>
                <a:srgbClr val="1D1D1B"/>
              </a:buClr>
              <a:buSzPct val="100000"/>
              <a:buFont typeface="Montserrat"/>
              <a:defRPr sz="1800" b="1">
                <a:solidFill>
                  <a:srgbClr val="1D1D1B"/>
                </a:solidFill>
                <a:latin typeface="Montserrat"/>
                <a:ea typeface="Montserrat"/>
                <a:cs typeface="Montserrat"/>
                <a:sym typeface="Montserrat"/>
              </a:defRPr>
            </a:lvl9pPr>
          </a:lstStyle>
          <a:p>
            <a:endParaRPr/>
          </a:p>
        </p:txBody>
      </p:sp>
      <p:sp>
        <p:nvSpPr>
          <p:cNvPr id="19" name="Shape 19"/>
          <p:cNvSpPr txBox="1"/>
          <p:nvPr/>
        </p:nvSpPr>
        <p:spPr>
          <a:xfrm>
            <a:off x="3593400" y="212049"/>
            <a:ext cx="1957200" cy="982800"/>
          </a:xfrm>
          <a:prstGeom prst="rect">
            <a:avLst/>
          </a:prstGeom>
          <a:noFill/>
          <a:ln>
            <a:noFill/>
          </a:ln>
        </p:spPr>
        <p:txBody>
          <a:bodyPr wrap="square" lIns="91425" tIns="91425" rIns="91425" bIns="91425" anchor="t" anchorCtr="0">
            <a:noAutofit/>
          </a:bodyPr>
          <a:lstStyle/>
          <a:p>
            <a:pPr lvl="0" algn="ctr">
              <a:spcBef>
                <a:spcPts val="0"/>
              </a:spcBef>
              <a:buNone/>
            </a:pPr>
            <a:r>
              <a:rPr lang="en" sz="7200">
                <a:solidFill>
                  <a:srgbClr val="1D1D1B"/>
                </a:solidFill>
                <a:latin typeface="Vidaloka"/>
                <a:ea typeface="Vidaloka"/>
                <a:cs typeface="Vidaloka"/>
                <a:sym typeface="Vidaloka"/>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dark">
    <p:bg>
      <p:bgPr>
        <a:solidFill>
          <a:srgbClr val="1D1D1B"/>
        </a:solidFill>
        <a:effectLst/>
      </p:bgPr>
    </p:bg>
    <p:spTree>
      <p:nvGrpSpPr>
        <p:cNvPr id="1" name="Shape 39"/>
        <p:cNvGrpSpPr/>
        <p:nvPr/>
      </p:nvGrpSpPr>
      <p:grpSpPr>
        <a:xfrm>
          <a:off x="0" y="0"/>
          <a:ext cx="0" cy="0"/>
          <a:chOff x="0" y="0"/>
          <a:chExt cx="0" cy="0"/>
        </a:xfrm>
      </p:grpSpPr>
      <p:sp>
        <p:nvSpPr>
          <p:cNvPr id="40" name="Shape 40"/>
          <p:cNvSpPr/>
          <p:nvPr/>
        </p:nvSpPr>
        <p:spPr>
          <a:xfrm>
            <a:off x="1188450" y="1194900"/>
            <a:ext cx="6767100" cy="2753700"/>
          </a:xfrm>
          <a:prstGeom prst="rect">
            <a:avLst/>
          </a:pr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 name="Shape 41"/>
          <p:cNvSpPr txBox="1">
            <a:spLocks noGrp="1"/>
          </p:cNvSpPr>
          <p:nvPr>
            <p:ph type="sldNum" idx="12"/>
          </p:nvPr>
        </p:nvSpPr>
        <p:spPr>
          <a:xfrm>
            <a:off x="1188150" y="3948600"/>
            <a:ext cx="6767100" cy="11949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283650" y="205975"/>
            <a:ext cx="3148800" cy="857400"/>
          </a:xfrm>
          <a:prstGeom prst="rect">
            <a:avLst/>
          </a:prstGeom>
          <a:noFill/>
          <a:ln>
            <a:noFill/>
          </a:ln>
        </p:spPr>
        <p:txBody>
          <a:bodyPr wrap="square" lIns="91425" tIns="91425" rIns="91425" bIns="91425" anchor="b" anchorCtr="0"/>
          <a:lstStyle>
            <a:lvl1pPr lvl="0" algn="ctr">
              <a:spcBef>
                <a:spcPts val="0"/>
              </a:spcBef>
              <a:buClr>
                <a:srgbClr val="1D1D1B"/>
              </a:buClr>
              <a:buFont typeface="Montserrat"/>
              <a:buNone/>
              <a:defRPr b="1">
                <a:solidFill>
                  <a:srgbClr val="1D1D1B"/>
                </a:solidFill>
                <a:latin typeface="Montserrat"/>
                <a:ea typeface="Montserrat"/>
                <a:cs typeface="Montserrat"/>
                <a:sym typeface="Montserrat"/>
              </a:defRPr>
            </a:lvl1pPr>
            <a:lvl2pPr lvl="1" algn="ctr">
              <a:spcBef>
                <a:spcPts val="0"/>
              </a:spcBef>
              <a:buClr>
                <a:srgbClr val="1D1D1B"/>
              </a:buClr>
              <a:buFont typeface="Montserrat"/>
              <a:buNone/>
              <a:defRPr b="1">
                <a:solidFill>
                  <a:srgbClr val="1D1D1B"/>
                </a:solidFill>
                <a:latin typeface="Montserrat"/>
                <a:ea typeface="Montserrat"/>
                <a:cs typeface="Montserrat"/>
                <a:sym typeface="Montserrat"/>
              </a:defRPr>
            </a:lvl2pPr>
            <a:lvl3pPr lvl="2" algn="ctr">
              <a:spcBef>
                <a:spcPts val="0"/>
              </a:spcBef>
              <a:buClr>
                <a:srgbClr val="1D1D1B"/>
              </a:buClr>
              <a:buFont typeface="Montserrat"/>
              <a:buNone/>
              <a:defRPr b="1">
                <a:solidFill>
                  <a:srgbClr val="1D1D1B"/>
                </a:solidFill>
                <a:latin typeface="Montserrat"/>
                <a:ea typeface="Montserrat"/>
                <a:cs typeface="Montserrat"/>
                <a:sym typeface="Montserrat"/>
              </a:defRPr>
            </a:lvl3pPr>
            <a:lvl4pPr lvl="3" algn="ctr">
              <a:spcBef>
                <a:spcPts val="0"/>
              </a:spcBef>
              <a:buClr>
                <a:srgbClr val="1D1D1B"/>
              </a:buClr>
              <a:buFont typeface="Montserrat"/>
              <a:buNone/>
              <a:defRPr b="1">
                <a:solidFill>
                  <a:srgbClr val="1D1D1B"/>
                </a:solidFill>
                <a:latin typeface="Montserrat"/>
                <a:ea typeface="Montserrat"/>
                <a:cs typeface="Montserrat"/>
                <a:sym typeface="Montserrat"/>
              </a:defRPr>
            </a:lvl4pPr>
            <a:lvl5pPr lvl="4" algn="ctr">
              <a:spcBef>
                <a:spcPts val="0"/>
              </a:spcBef>
              <a:buClr>
                <a:srgbClr val="1D1D1B"/>
              </a:buClr>
              <a:buFont typeface="Montserrat"/>
              <a:buNone/>
              <a:defRPr b="1">
                <a:solidFill>
                  <a:srgbClr val="1D1D1B"/>
                </a:solidFill>
                <a:latin typeface="Montserrat"/>
                <a:ea typeface="Montserrat"/>
                <a:cs typeface="Montserrat"/>
                <a:sym typeface="Montserrat"/>
              </a:defRPr>
            </a:lvl5pPr>
            <a:lvl6pPr lvl="5" algn="ctr">
              <a:spcBef>
                <a:spcPts val="0"/>
              </a:spcBef>
              <a:buClr>
                <a:srgbClr val="1D1D1B"/>
              </a:buClr>
              <a:buFont typeface="Montserrat"/>
              <a:buNone/>
              <a:defRPr b="1">
                <a:solidFill>
                  <a:srgbClr val="1D1D1B"/>
                </a:solidFill>
                <a:latin typeface="Montserrat"/>
                <a:ea typeface="Montserrat"/>
                <a:cs typeface="Montserrat"/>
                <a:sym typeface="Montserrat"/>
              </a:defRPr>
            </a:lvl6pPr>
            <a:lvl7pPr lvl="6" algn="ctr">
              <a:spcBef>
                <a:spcPts val="0"/>
              </a:spcBef>
              <a:buClr>
                <a:srgbClr val="1D1D1B"/>
              </a:buClr>
              <a:buFont typeface="Montserrat"/>
              <a:buNone/>
              <a:defRPr b="1">
                <a:solidFill>
                  <a:srgbClr val="1D1D1B"/>
                </a:solidFill>
                <a:latin typeface="Montserrat"/>
                <a:ea typeface="Montserrat"/>
                <a:cs typeface="Montserrat"/>
                <a:sym typeface="Montserrat"/>
              </a:defRPr>
            </a:lvl7pPr>
            <a:lvl8pPr lvl="7" algn="ctr">
              <a:spcBef>
                <a:spcPts val="0"/>
              </a:spcBef>
              <a:buClr>
                <a:srgbClr val="1D1D1B"/>
              </a:buClr>
              <a:buFont typeface="Montserrat"/>
              <a:buNone/>
              <a:defRPr b="1">
                <a:solidFill>
                  <a:srgbClr val="1D1D1B"/>
                </a:solidFill>
                <a:latin typeface="Montserrat"/>
                <a:ea typeface="Montserrat"/>
                <a:cs typeface="Montserrat"/>
                <a:sym typeface="Montserrat"/>
              </a:defRPr>
            </a:lvl8pPr>
            <a:lvl9pPr lvl="8" algn="ctr">
              <a:spcBef>
                <a:spcPts val="0"/>
              </a:spcBef>
              <a:buClr>
                <a:srgbClr val="1D1D1B"/>
              </a:buClr>
              <a:buFont typeface="Montserrat"/>
              <a:buNone/>
              <a:defRPr b="1">
                <a:solidFill>
                  <a:srgbClr val="1D1D1B"/>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5001600" y="1425025"/>
            <a:ext cx="3712800" cy="3329100"/>
          </a:xfrm>
          <a:prstGeom prst="rect">
            <a:avLst/>
          </a:prstGeom>
          <a:noFill/>
          <a:ln>
            <a:noFill/>
          </a:ln>
        </p:spPr>
        <p:txBody>
          <a:bodyPr wrap="square" lIns="91425" tIns="91425" rIns="91425" bIns="91425" anchor="t" anchorCtr="0"/>
          <a:lstStyle>
            <a:lvl1pPr lvl="0">
              <a:lnSpc>
                <a:spcPct val="115000"/>
              </a:lnSpc>
              <a:spcBef>
                <a:spcPts val="600"/>
              </a:spcBef>
              <a:buClr>
                <a:srgbClr val="576574"/>
              </a:buClr>
              <a:buSzPct val="100000"/>
              <a:buFont typeface="Raleway"/>
              <a:buChar char="▫"/>
              <a:defRPr sz="1300">
                <a:solidFill>
                  <a:srgbClr val="576574"/>
                </a:solidFill>
                <a:latin typeface="Raleway"/>
                <a:ea typeface="Raleway"/>
                <a:cs typeface="Raleway"/>
                <a:sym typeface="Raleway"/>
              </a:defRPr>
            </a:lvl1pPr>
            <a:lvl2pPr lvl="1">
              <a:lnSpc>
                <a:spcPct val="115000"/>
              </a:lnSpc>
              <a:spcBef>
                <a:spcPts val="480"/>
              </a:spcBef>
              <a:buClr>
                <a:srgbClr val="576574"/>
              </a:buClr>
              <a:buSzPct val="100000"/>
              <a:buFont typeface="Raleway"/>
              <a:buChar char="▫"/>
              <a:defRPr sz="1300">
                <a:solidFill>
                  <a:srgbClr val="576574"/>
                </a:solidFill>
                <a:latin typeface="Raleway"/>
                <a:ea typeface="Raleway"/>
                <a:cs typeface="Raleway"/>
                <a:sym typeface="Raleway"/>
              </a:defRPr>
            </a:lvl2pPr>
            <a:lvl3pPr lvl="2">
              <a:lnSpc>
                <a:spcPct val="115000"/>
              </a:lnSpc>
              <a:spcBef>
                <a:spcPts val="480"/>
              </a:spcBef>
              <a:buClr>
                <a:srgbClr val="576574"/>
              </a:buClr>
              <a:buSzPct val="100000"/>
              <a:buFont typeface="Raleway"/>
              <a:buChar char="▫"/>
              <a:defRPr sz="1300">
                <a:solidFill>
                  <a:srgbClr val="576574"/>
                </a:solidFill>
                <a:latin typeface="Raleway"/>
                <a:ea typeface="Raleway"/>
                <a:cs typeface="Raleway"/>
                <a:sym typeface="Raleway"/>
              </a:defRPr>
            </a:lvl3pPr>
            <a:lvl4pPr lvl="3">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4pPr>
            <a:lvl5pPr lvl="4">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5pPr>
            <a:lvl6pPr lvl="5">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6pPr>
            <a:lvl7pPr lvl="6">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7pPr>
            <a:lvl8pPr lvl="7">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8pPr>
            <a:lvl9pPr lvl="8">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9pPr>
          </a:lstStyle>
          <a:p>
            <a:endParaRPr/>
          </a:p>
        </p:txBody>
      </p:sp>
      <p:sp>
        <p:nvSpPr>
          <p:cNvPr id="8" name="Shape 8"/>
          <p:cNvSpPr txBox="1">
            <a:spLocks noGrp="1"/>
          </p:cNvSpPr>
          <p:nvPr>
            <p:ph type="sldNum" idx="12"/>
          </p:nvPr>
        </p:nvSpPr>
        <p:spPr>
          <a:xfrm>
            <a:off x="1188150" y="1194900"/>
            <a:ext cx="2195700" cy="2753700"/>
          </a:xfrm>
          <a:prstGeom prst="rect">
            <a:avLst/>
          </a:prstGeom>
          <a:noFill/>
          <a:ln w="9525" cap="flat" cmpd="sng">
            <a:solidFill>
              <a:srgbClr val="FFFFFF"/>
            </a:solidFill>
            <a:prstDash val="solid"/>
            <a:miter lim="8000"/>
            <a:headEnd type="none" w="med" len="med"/>
            <a:tailEnd type="none" w="med" len="med"/>
          </a:ln>
        </p:spPr>
        <p:txBody>
          <a:bodyPr wrap="square" lIns="91425" tIns="91425" rIns="91425" bIns="91425" anchor="ctr" anchorCtr="0">
            <a:noAutofit/>
          </a:bodyPr>
          <a:lstStyle/>
          <a:p>
            <a:pPr lvl="0" algn="ctr" rtl="0">
              <a:spcBef>
                <a:spcPts val="0"/>
              </a:spcBef>
              <a:buNone/>
            </a:pPr>
            <a:fld id="{00000000-1234-1234-1234-123412341234}" type="slidenum">
              <a:rPr lang="en" sz="6000">
                <a:solidFill>
                  <a:srgbClr val="FFFFFF"/>
                </a:solidFill>
                <a:latin typeface="Vidaloka"/>
                <a:ea typeface="Vidaloka"/>
                <a:cs typeface="Vidaloka"/>
                <a:sym typeface="Vidaloka"/>
              </a:rPr>
              <a:t>‹#›</a:t>
            </a:fld>
            <a:endParaRPr lang="en" sz="6000">
              <a:solidFill>
                <a:srgbClr val="FFFFFF"/>
              </a:solidFill>
              <a:latin typeface="Vidaloka"/>
              <a:ea typeface="Vidaloka"/>
              <a:cs typeface="Vidaloka"/>
              <a:sym typeface="Vidalok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9.wdp"/><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microsoft.com/office/2007/relationships/hdphoto" Target="../media/hdphoto13.wdp"/><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4.wdp"/><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idx="4294967295"/>
          </p:nvPr>
        </p:nvSpPr>
        <p:spPr>
          <a:xfrm>
            <a:off x="1188150" y="2217513"/>
            <a:ext cx="6767100" cy="1136292"/>
          </a:xfrm>
          <a:prstGeom prst="rect">
            <a:avLst/>
          </a:prstGeom>
        </p:spPr>
        <p:txBody>
          <a:bodyPr wrap="square" lIns="91425" tIns="91425" rIns="91425" bIns="91425" anchor="b" anchorCtr="0">
            <a:noAutofit/>
          </a:bodyPr>
          <a:lstStyle/>
          <a:p>
            <a:r>
              <a:rPr lang="en-IN" sz="4000" b="0" dirty="0">
                <a:solidFill>
                  <a:srgbClr val="FFFFFF"/>
                </a:solidFill>
                <a:latin typeface="Castellar" panose="020A0402060406010301" pitchFamily="18" charset="0"/>
              </a:rPr>
              <a:t>JUET YOUTH CLUB</a:t>
            </a:r>
            <a:br>
              <a:rPr lang="en" sz="1800" dirty="0">
                <a:solidFill>
                  <a:srgbClr val="FFFFFF"/>
                </a:solidFill>
                <a:latin typeface="Castellar" panose="020A0402060406010301" pitchFamily="18" charset="0"/>
              </a:rPr>
            </a:br>
            <a:endParaRPr lang="en" sz="1800" dirty="0">
              <a:solidFill>
                <a:srgbClr val="FFFFFF"/>
              </a:solidFill>
            </a:endParaRPr>
          </a:p>
        </p:txBody>
      </p:sp>
      <p:sp>
        <p:nvSpPr>
          <p:cNvPr id="65" name="Shape 65"/>
          <p:cNvSpPr txBox="1">
            <a:spLocks noGrp="1"/>
          </p:cNvSpPr>
          <p:nvPr>
            <p:ph type="subTitle" idx="4294967295"/>
          </p:nvPr>
        </p:nvSpPr>
        <p:spPr>
          <a:xfrm>
            <a:off x="1188450" y="2298999"/>
            <a:ext cx="6767100" cy="1649700"/>
          </a:xfrm>
          <a:prstGeom prst="rect">
            <a:avLst/>
          </a:prstGeom>
        </p:spPr>
        <p:txBody>
          <a:bodyPr wrap="square" lIns="91425" tIns="91425" rIns="91425" bIns="91425" anchor="t" anchorCtr="0">
            <a:noAutofit/>
          </a:bodyPr>
          <a:lstStyle/>
          <a:p>
            <a:pPr lvl="0" algn="ctr" rtl="0">
              <a:spcBef>
                <a:spcPts val="0"/>
              </a:spcBef>
              <a:buNone/>
            </a:pPr>
            <a:r>
              <a:rPr lang="en-IN" sz="1400" dirty="0">
                <a:solidFill>
                  <a:srgbClr val="FFFFFF"/>
                </a:solidFill>
              </a:rPr>
              <a:t>.</a:t>
            </a:r>
          </a:p>
          <a:p>
            <a:pPr lvl="0" algn="ctr" rtl="0">
              <a:spcBef>
                <a:spcPts val="0"/>
              </a:spcBef>
              <a:buNone/>
            </a:pPr>
            <a:endParaRPr sz="1400" dirty="0">
              <a:solidFill>
                <a:srgbClr val="FFFFFF"/>
              </a:solidFill>
            </a:endParaRPr>
          </a:p>
        </p:txBody>
      </p:sp>
      <p:pic>
        <p:nvPicPr>
          <p:cNvPr id="66" name="Shape 66"/>
          <p:cNvPicPr preferRelativeResize="0">
            <a:picLocks/>
          </p:cNvPicPr>
          <p:nvPr/>
        </p:nvPicPr>
        <p:blipFill>
          <a:blip r:embed="rId3"/>
          <a:stretch>
            <a:fillRect/>
          </a:stretch>
        </p:blipFill>
        <p:spPr>
          <a:xfrm>
            <a:off x="3999900" y="647946"/>
            <a:ext cx="1143600" cy="106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7" name="Shape 67"/>
          <p:cNvSpPr txBox="1">
            <a:spLocks noGrp="1"/>
          </p:cNvSpPr>
          <p:nvPr>
            <p:ph type="sldNum" idx="12"/>
          </p:nvPr>
        </p:nvSpPr>
        <p:spPr>
          <a:xfrm>
            <a:off x="1188150" y="3948600"/>
            <a:ext cx="6767100" cy="11949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2000" r="-2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828217"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volleyball</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1501098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Its not the will not win that matters –everyone has that its  the will   to prepare to win that matters.</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08838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2000" r="-2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828217"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badminton</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340146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When you have got something to prove then there is nothing greater than a challenge. </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101986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11"/>
                    </a14:imgEffect>
                  </a14:imgLayer>
                </a14:imgProps>
              </a:ext>
            </a:extLst>
          </a:blip>
          <a:srcRect/>
          <a:stretch>
            <a:fillRect t="-83000" b="-83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828217"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Table tennis</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188470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You don’t always get what you wish for,you always get what you work for.  </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255951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6"/>
                    </a14:imgEffect>
                  </a14:imgLayer>
                </a14:imgProps>
              </a:ext>
            </a:extLst>
          </a:blip>
          <a:srcRect/>
          <a:stretch>
            <a:fillRect l="-6000" r="-6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828217"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chess</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14428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   If you are not big enough to loose,you are not big enough to win.</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325490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t="-9000" b="-9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948289"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handball</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4106808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                          It never gets easier,you just get better.</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333130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idx="4294967295"/>
          </p:nvPr>
        </p:nvSpPr>
        <p:spPr>
          <a:xfrm>
            <a:off x="1188150" y="1457390"/>
            <a:ext cx="6767100" cy="1136292"/>
          </a:xfrm>
          <a:prstGeom prst="rect">
            <a:avLst/>
          </a:prstGeom>
        </p:spPr>
        <p:txBody>
          <a:bodyPr wrap="square" lIns="91425" tIns="91425" rIns="91425" bIns="91425" anchor="b" anchorCtr="0">
            <a:noAutofit/>
          </a:bodyPr>
          <a:lstStyle/>
          <a:p>
            <a:r>
              <a:rPr lang="en-IN" sz="2800" b="0" dirty="0">
                <a:solidFill>
                  <a:srgbClr val="FFFFFF"/>
                </a:solidFill>
                <a:latin typeface="Castellar" panose="020A0402060406010301" pitchFamily="18" charset="0"/>
              </a:rPr>
              <a:t>Annual sports Fest</a:t>
            </a:r>
            <a:br>
              <a:rPr lang="en" sz="1800" dirty="0">
                <a:solidFill>
                  <a:srgbClr val="FFFFFF"/>
                </a:solidFill>
                <a:latin typeface="Castellar" panose="020A0402060406010301" pitchFamily="18" charset="0"/>
              </a:rPr>
            </a:br>
            <a:endParaRPr lang="en" sz="1800" dirty="0">
              <a:solidFill>
                <a:srgbClr val="FFFFFF"/>
              </a:solidFill>
            </a:endParaRPr>
          </a:p>
        </p:txBody>
      </p:sp>
      <p:sp>
        <p:nvSpPr>
          <p:cNvPr id="65" name="Shape 65"/>
          <p:cNvSpPr txBox="1">
            <a:spLocks noGrp="1"/>
          </p:cNvSpPr>
          <p:nvPr>
            <p:ph type="subTitle" idx="4294967295"/>
          </p:nvPr>
        </p:nvSpPr>
        <p:spPr>
          <a:xfrm>
            <a:off x="1188150" y="1962796"/>
            <a:ext cx="6767100" cy="1649700"/>
          </a:xfrm>
          <a:prstGeom prst="rect">
            <a:avLst/>
          </a:prstGeom>
        </p:spPr>
        <p:txBody>
          <a:bodyPr wrap="square" lIns="91425" tIns="91425" rIns="91425" bIns="91425" anchor="t" anchorCtr="0">
            <a:noAutofit/>
          </a:bodyPr>
          <a:lstStyle/>
          <a:p>
            <a:pPr lvl="0" algn="ctr" rtl="0">
              <a:spcBef>
                <a:spcPts val="0"/>
              </a:spcBef>
              <a:buNone/>
            </a:pPr>
            <a:endParaRPr sz="1400" dirty="0">
              <a:solidFill>
                <a:srgbClr val="FFFFFF"/>
              </a:solidFill>
            </a:endParaRPr>
          </a:p>
          <a:p>
            <a:pPr lvl="0" algn="ctr" rtl="0">
              <a:spcBef>
                <a:spcPts val="0"/>
              </a:spcBef>
              <a:buClr>
                <a:schemeClr val="dk1"/>
              </a:buClr>
              <a:buSzPct val="78571"/>
              <a:buFont typeface="Arial"/>
              <a:buNone/>
            </a:pPr>
            <a:r>
              <a:rPr lang="en-IN" sz="4800" dirty="0">
                <a:solidFill>
                  <a:srgbClr val="FFFFFF"/>
                </a:solidFill>
                <a:latin typeface="Castellar" panose="020A0402060406010301" pitchFamily="18" charset="0"/>
              </a:rPr>
              <a:t>sangharsh 2k17</a:t>
            </a:r>
            <a:endParaRPr lang="en" sz="4800" dirty="0">
              <a:solidFill>
                <a:srgbClr val="FFFFFF"/>
              </a:solidFill>
              <a:latin typeface="Castellar" panose="020A0402060406010301" pitchFamily="18" charset="0"/>
            </a:endParaRPr>
          </a:p>
        </p:txBody>
      </p:sp>
      <p:sp>
        <p:nvSpPr>
          <p:cNvPr id="67" name="Shape 67"/>
          <p:cNvSpPr txBox="1">
            <a:spLocks noGrp="1"/>
          </p:cNvSpPr>
          <p:nvPr>
            <p:ph type="sldNum" idx="12"/>
          </p:nvPr>
        </p:nvSpPr>
        <p:spPr>
          <a:xfrm>
            <a:off x="1188150" y="3948600"/>
            <a:ext cx="6767100" cy="11949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dirty="0"/>
          </a:p>
        </p:txBody>
      </p:sp>
    </p:spTree>
    <p:extLst>
      <p:ext uri="{BB962C8B-B14F-4D97-AF65-F5344CB8AC3E}">
        <p14:creationId xmlns:p14="http://schemas.microsoft.com/office/powerpoint/2010/main" val="4253418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0727" y="1200728"/>
            <a:ext cx="6737927" cy="2761672"/>
          </a:xfrm>
          <a:prstGeom prst="rect">
            <a:avLst/>
          </a:prstGeom>
        </p:spPr>
        <p:txBody>
          <a:bodyPr wrap="square" lIns="91425" tIns="91425" rIns="91425" bIns="91425" anchor="ctr" anchorCtr="0">
            <a:noAutofit/>
          </a:bodyPr>
          <a:lstStyle/>
          <a:p>
            <a:pPr algn="just">
              <a:buNone/>
            </a:pPr>
            <a:r>
              <a:rPr lang="en-IN" dirty="0">
                <a:latin typeface="Calibri" pitchFamily="34" charset="0"/>
              </a:rPr>
              <a:t>                                       Budget for Sangharsh 2K17                     </a:t>
            </a:r>
          </a:p>
          <a:p>
            <a:pPr algn="just">
              <a:buNone/>
            </a:pPr>
            <a:r>
              <a:rPr lang="en-IN" dirty="0">
                <a:latin typeface="Calibri" pitchFamily="34" charset="0"/>
              </a:rPr>
              <a:t>Allocated budget:1 LAKH</a:t>
            </a:r>
          </a:p>
          <a:p>
            <a:pPr algn="just">
              <a:buNone/>
            </a:pPr>
            <a:r>
              <a:rPr lang="en-IN" dirty="0">
                <a:latin typeface="Calibri" pitchFamily="34" charset="0"/>
              </a:rPr>
              <a:t>                                    Eventwise allocation of Budget</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2924111114"/>
              </p:ext>
            </p:extLst>
          </p:nvPr>
        </p:nvGraphicFramePr>
        <p:xfrm>
          <a:off x="1413164" y="2697018"/>
          <a:ext cx="6326908" cy="304800"/>
        </p:xfrm>
        <a:graphic>
          <a:graphicData uri="http://schemas.openxmlformats.org/drawingml/2006/table">
            <a:tbl>
              <a:tblPr firstRow="1" bandRow="1">
                <a:tableStyleId>{5AE424DF-492F-4D7E-98B8-C93BBE149FBC}</a:tableStyleId>
              </a:tblPr>
              <a:tblGrid>
                <a:gridCol w="1581727">
                  <a:extLst>
                    <a:ext uri="{9D8B030D-6E8A-4147-A177-3AD203B41FA5}">
                      <a16:colId xmlns:a16="http://schemas.microsoft.com/office/drawing/2014/main" val="20000"/>
                    </a:ext>
                  </a:extLst>
                </a:gridCol>
                <a:gridCol w="1581727">
                  <a:extLst>
                    <a:ext uri="{9D8B030D-6E8A-4147-A177-3AD203B41FA5}">
                      <a16:colId xmlns:a16="http://schemas.microsoft.com/office/drawing/2014/main" val="20001"/>
                    </a:ext>
                  </a:extLst>
                </a:gridCol>
                <a:gridCol w="1297709">
                  <a:extLst>
                    <a:ext uri="{9D8B030D-6E8A-4147-A177-3AD203B41FA5}">
                      <a16:colId xmlns:a16="http://schemas.microsoft.com/office/drawing/2014/main" val="20002"/>
                    </a:ext>
                  </a:extLst>
                </a:gridCol>
                <a:gridCol w="1865745">
                  <a:extLst>
                    <a:ext uri="{9D8B030D-6E8A-4147-A177-3AD203B41FA5}">
                      <a16:colId xmlns:a16="http://schemas.microsoft.com/office/drawing/2014/main" val="20003"/>
                    </a:ext>
                  </a:extLst>
                </a:gridCol>
              </a:tblGrid>
              <a:tr h="290138">
                <a:tc>
                  <a:txBody>
                    <a:bodyPr/>
                    <a:lstStyle/>
                    <a:p>
                      <a:r>
                        <a:rPr lang="en-US" dirty="0"/>
                        <a:t>1.</a:t>
                      </a:r>
                    </a:p>
                  </a:txBody>
                  <a:tcPr/>
                </a:tc>
                <a:tc>
                  <a:txBody>
                    <a:bodyPr/>
                    <a:lstStyle/>
                    <a:p>
                      <a:r>
                        <a:rPr lang="en-US" dirty="0"/>
                        <a:t>Cash prizes</a:t>
                      </a:r>
                    </a:p>
                  </a:txBody>
                  <a:tcPr/>
                </a:tc>
                <a:tc>
                  <a:txBody>
                    <a:bodyPr/>
                    <a:lstStyle/>
                    <a:p>
                      <a:r>
                        <a:rPr lang="en-US" dirty="0"/>
                        <a:t>37000</a:t>
                      </a:r>
                    </a:p>
                  </a:txBody>
                  <a:tcPr/>
                </a:tc>
                <a:tc>
                  <a:txBody>
                    <a:bodyPr/>
                    <a:lstStyle/>
                    <a:p>
                      <a:r>
                        <a:rPr lang="en-US" dirty="0"/>
                        <a:t>As per annexure 1</a:t>
                      </a:r>
                    </a:p>
                  </a:txBody>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40894539"/>
              </p:ext>
            </p:extLst>
          </p:nvPr>
        </p:nvGraphicFramePr>
        <p:xfrm>
          <a:off x="1413165" y="2392217"/>
          <a:ext cx="6326908" cy="304800"/>
        </p:xfrm>
        <a:graphic>
          <a:graphicData uri="http://schemas.openxmlformats.org/drawingml/2006/table">
            <a:tbl>
              <a:tblPr firstRow="1" bandRow="1">
                <a:tableStyleId>{5AE424DF-492F-4D7E-98B8-C93BBE149FBC}</a:tableStyleId>
              </a:tblPr>
              <a:tblGrid>
                <a:gridCol w="1581727">
                  <a:extLst>
                    <a:ext uri="{9D8B030D-6E8A-4147-A177-3AD203B41FA5}">
                      <a16:colId xmlns:a16="http://schemas.microsoft.com/office/drawing/2014/main" val="20000"/>
                    </a:ext>
                  </a:extLst>
                </a:gridCol>
                <a:gridCol w="1581727">
                  <a:extLst>
                    <a:ext uri="{9D8B030D-6E8A-4147-A177-3AD203B41FA5}">
                      <a16:colId xmlns:a16="http://schemas.microsoft.com/office/drawing/2014/main" val="20001"/>
                    </a:ext>
                  </a:extLst>
                </a:gridCol>
                <a:gridCol w="1288472">
                  <a:extLst>
                    <a:ext uri="{9D8B030D-6E8A-4147-A177-3AD203B41FA5}">
                      <a16:colId xmlns:a16="http://schemas.microsoft.com/office/drawing/2014/main" val="20002"/>
                    </a:ext>
                  </a:extLst>
                </a:gridCol>
                <a:gridCol w="1874982">
                  <a:extLst>
                    <a:ext uri="{9D8B030D-6E8A-4147-A177-3AD203B41FA5}">
                      <a16:colId xmlns:a16="http://schemas.microsoft.com/office/drawing/2014/main" val="20003"/>
                    </a:ext>
                  </a:extLst>
                </a:gridCol>
              </a:tblGrid>
              <a:tr h="290138">
                <a:tc>
                  <a:txBody>
                    <a:bodyPr/>
                    <a:lstStyle/>
                    <a:p>
                      <a:r>
                        <a:rPr lang="en-US" dirty="0"/>
                        <a:t>SNO.</a:t>
                      </a:r>
                    </a:p>
                  </a:txBody>
                  <a:tcPr/>
                </a:tc>
                <a:tc>
                  <a:txBody>
                    <a:bodyPr/>
                    <a:lstStyle/>
                    <a:p>
                      <a:r>
                        <a:rPr lang="en-US" dirty="0"/>
                        <a:t>EVENT</a:t>
                      </a:r>
                    </a:p>
                  </a:txBody>
                  <a:tcPr/>
                </a:tc>
                <a:tc>
                  <a:txBody>
                    <a:bodyPr/>
                    <a:lstStyle/>
                    <a:p>
                      <a:r>
                        <a:rPr lang="en-US" dirty="0"/>
                        <a:t>AMOUNT</a:t>
                      </a:r>
                    </a:p>
                  </a:txBody>
                  <a:tcPr/>
                </a:tc>
                <a:tc>
                  <a:txBody>
                    <a:bodyPr/>
                    <a:lstStyle/>
                    <a:p>
                      <a:r>
                        <a:rPr lang="en-US" dirty="0"/>
                        <a:t>DETAILS</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54660815"/>
              </p:ext>
            </p:extLst>
          </p:nvPr>
        </p:nvGraphicFramePr>
        <p:xfrm>
          <a:off x="1413162" y="3001819"/>
          <a:ext cx="6326912" cy="304800"/>
        </p:xfrm>
        <a:graphic>
          <a:graphicData uri="http://schemas.openxmlformats.org/drawingml/2006/table">
            <a:tbl>
              <a:tblPr firstRow="1" bandRow="1">
                <a:tableStyleId>{5AE424DF-492F-4D7E-98B8-C93BBE149FBC}</a:tableStyleId>
              </a:tblPr>
              <a:tblGrid>
                <a:gridCol w="1581728">
                  <a:extLst>
                    <a:ext uri="{9D8B030D-6E8A-4147-A177-3AD203B41FA5}">
                      <a16:colId xmlns:a16="http://schemas.microsoft.com/office/drawing/2014/main" val="20000"/>
                    </a:ext>
                  </a:extLst>
                </a:gridCol>
                <a:gridCol w="1581728">
                  <a:extLst>
                    <a:ext uri="{9D8B030D-6E8A-4147-A177-3AD203B41FA5}">
                      <a16:colId xmlns:a16="http://schemas.microsoft.com/office/drawing/2014/main" val="20001"/>
                    </a:ext>
                  </a:extLst>
                </a:gridCol>
                <a:gridCol w="1306946">
                  <a:extLst>
                    <a:ext uri="{9D8B030D-6E8A-4147-A177-3AD203B41FA5}">
                      <a16:colId xmlns:a16="http://schemas.microsoft.com/office/drawing/2014/main" val="20002"/>
                    </a:ext>
                  </a:extLst>
                </a:gridCol>
                <a:gridCol w="1856510">
                  <a:extLst>
                    <a:ext uri="{9D8B030D-6E8A-4147-A177-3AD203B41FA5}">
                      <a16:colId xmlns:a16="http://schemas.microsoft.com/office/drawing/2014/main" val="20003"/>
                    </a:ext>
                  </a:extLst>
                </a:gridCol>
              </a:tblGrid>
              <a:tr h="267856">
                <a:tc>
                  <a:txBody>
                    <a:bodyPr/>
                    <a:lstStyle/>
                    <a:p>
                      <a:r>
                        <a:rPr lang="en-US" dirty="0"/>
                        <a:t>2.</a:t>
                      </a:r>
                    </a:p>
                  </a:txBody>
                  <a:tcPr/>
                </a:tc>
                <a:tc>
                  <a:txBody>
                    <a:bodyPr/>
                    <a:lstStyle/>
                    <a:p>
                      <a:r>
                        <a:rPr lang="en-US" dirty="0"/>
                        <a:t>Medals</a:t>
                      </a:r>
                    </a:p>
                  </a:txBody>
                  <a:tcPr/>
                </a:tc>
                <a:tc>
                  <a:txBody>
                    <a:bodyPr/>
                    <a:lstStyle/>
                    <a:p>
                      <a:r>
                        <a:rPr lang="en-US" dirty="0"/>
                        <a:t>4100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per annexure 2</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63139647"/>
              </p:ext>
            </p:extLst>
          </p:nvPr>
        </p:nvGraphicFramePr>
        <p:xfrm>
          <a:off x="1413165" y="3315856"/>
          <a:ext cx="6317672" cy="304800"/>
        </p:xfrm>
        <a:graphic>
          <a:graphicData uri="http://schemas.openxmlformats.org/drawingml/2006/table">
            <a:tbl>
              <a:tblPr firstRow="1" bandRow="1">
                <a:tableStyleId>{5AE424DF-492F-4D7E-98B8-C93BBE149FBC}</a:tableStyleId>
              </a:tblPr>
              <a:tblGrid>
                <a:gridCol w="1579418">
                  <a:extLst>
                    <a:ext uri="{9D8B030D-6E8A-4147-A177-3AD203B41FA5}">
                      <a16:colId xmlns:a16="http://schemas.microsoft.com/office/drawing/2014/main" val="20000"/>
                    </a:ext>
                  </a:extLst>
                </a:gridCol>
                <a:gridCol w="1579418">
                  <a:extLst>
                    <a:ext uri="{9D8B030D-6E8A-4147-A177-3AD203B41FA5}">
                      <a16:colId xmlns:a16="http://schemas.microsoft.com/office/drawing/2014/main" val="20001"/>
                    </a:ext>
                  </a:extLst>
                </a:gridCol>
                <a:gridCol w="1320799">
                  <a:extLst>
                    <a:ext uri="{9D8B030D-6E8A-4147-A177-3AD203B41FA5}">
                      <a16:colId xmlns:a16="http://schemas.microsoft.com/office/drawing/2014/main" val="20002"/>
                    </a:ext>
                  </a:extLst>
                </a:gridCol>
                <a:gridCol w="1838037">
                  <a:extLst>
                    <a:ext uri="{9D8B030D-6E8A-4147-A177-3AD203B41FA5}">
                      <a16:colId xmlns:a16="http://schemas.microsoft.com/office/drawing/2014/main" val="20003"/>
                    </a:ext>
                  </a:extLst>
                </a:gridCol>
              </a:tblGrid>
              <a:tr h="267856">
                <a:tc>
                  <a:txBody>
                    <a:bodyPr/>
                    <a:lstStyle/>
                    <a:p>
                      <a:r>
                        <a:rPr lang="en-US" dirty="0"/>
                        <a:t>3.</a:t>
                      </a:r>
                    </a:p>
                  </a:txBody>
                  <a:tcPr/>
                </a:tc>
                <a:tc>
                  <a:txBody>
                    <a:bodyPr/>
                    <a:lstStyle/>
                    <a:p>
                      <a:r>
                        <a:rPr lang="en-US" dirty="0"/>
                        <a:t>Trophies</a:t>
                      </a:r>
                    </a:p>
                  </a:txBody>
                  <a:tcPr/>
                </a:tc>
                <a:tc>
                  <a:txBody>
                    <a:bodyPr/>
                    <a:lstStyle/>
                    <a:p>
                      <a:r>
                        <a:rPr lang="en-US" dirty="0"/>
                        <a:t>2200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per annexure 2</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19194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0727" y="1200728"/>
            <a:ext cx="6737927" cy="2761672"/>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2620990528"/>
              </p:ext>
            </p:extLst>
          </p:nvPr>
        </p:nvGraphicFramePr>
        <p:xfrm>
          <a:off x="1422401" y="1662545"/>
          <a:ext cx="6253016" cy="304800"/>
        </p:xfrm>
        <a:graphic>
          <a:graphicData uri="http://schemas.openxmlformats.org/drawingml/2006/table">
            <a:tbl>
              <a:tblPr firstRow="1" bandRow="1">
                <a:tableStyleId>{5AE424DF-492F-4D7E-98B8-C93BBE149FBC}</a:tableStyleId>
              </a:tblPr>
              <a:tblGrid>
                <a:gridCol w="1544306">
                  <a:extLst>
                    <a:ext uri="{9D8B030D-6E8A-4147-A177-3AD203B41FA5}">
                      <a16:colId xmlns:a16="http://schemas.microsoft.com/office/drawing/2014/main" val="20000"/>
                    </a:ext>
                  </a:extLst>
                </a:gridCol>
                <a:gridCol w="1614529">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gridCol w="1690253">
                  <a:extLst>
                    <a:ext uri="{9D8B030D-6E8A-4147-A177-3AD203B41FA5}">
                      <a16:colId xmlns:a16="http://schemas.microsoft.com/office/drawing/2014/main" val="20003"/>
                    </a:ext>
                  </a:extLst>
                </a:gridCol>
              </a:tblGrid>
              <a:tr h="290138">
                <a:tc>
                  <a:txBody>
                    <a:bodyPr/>
                    <a:lstStyle/>
                    <a:p>
                      <a:r>
                        <a:rPr lang="en-US" dirty="0"/>
                        <a:t>4.</a:t>
                      </a:r>
                    </a:p>
                  </a:txBody>
                  <a:tcPr/>
                </a:tc>
                <a:tc>
                  <a:txBody>
                    <a:bodyPr/>
                    <a:lstStyle/>
                    <a:p>
                      <a:r>
                        <a:rPr lang="en-US" dirty="0"/>
                        <a:t>Jury(referees)</a:t>
                      </a:r>
                    </a:p>
                  </a:txBody>
                  <a:tcPr/>
                </a:tc>
                <a:tc>
                  <a:txBody>
                    <a:bodyPr/>
                    <a:lstStyle/>
                    <a:p>
                      <a:r>
                        <a:rPr lang="en-US" dirty="0"/>
                        <a:t>25000</a:t>
                      </a:r>
                    </a:p>
                  </a:txBody>
                  <a:tcPr/>
                </a:tc>
                <a:tc>
                  <a:txBody>
                    <a:bodyPr/>
                    <a:lstStyle/>
                    <a:p>
                      <a:r>
                        <a:rPr lang="en-US" baseline="0" dirty="0"/>
                        <a:t>            -</a:t>
                      </a:r>
                      <a:r>
                        <a:rPr lang="en-US" dirty="0"/>
                        <a:t> </a:t>
                      </a:r>
                    </a:p>
                  </a:txBody>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39718025"/>
              </p:ext>
            </p:extLst>
          </p:nvPr>
        </p:nvGraphicFramePr>
        <p:xfrm>
          <a:off x="1431637" y="1330035"/>
          <a:ext cx="6253018" cy="304800"/>
        </p:xfrm>
        <a:graphic>
          <a:graphicData uri="http://schemas.openxmlformats.org/drawingml/2006/table">
            <a:tbl>
              <a:tblPr firstRow="1" bandRow="1">
                <a:tableStyleId>{5AE424DF-492F-4D7E-98B8-C93BBE149FBC}</a:tableStyleId>
              </a:tblPr>
              <a:tblGrid>
                <a:gridCol w="1532509">
                  <a:extLst>
                    <a:ext uri="{9D8B030D-6E8A-4147-A177-3AD203B41FA5}">
                      <a16:colId xmlns:a16="http://schemas.microsoft.com/office/drawing/2014/main" val="20000"/>
                    </a:ext>
                  </a:extLst>
                </a:gridCol>
                <a:gridCol w="1607854">
                  <a:extLst>
                    <a:ext uri="{9D8B030D-6E8A-4147-A177-3AD203B41FA5}">
                      <a16:colId xmlns:a16="http://schemas.microsoft.com/office/drawing/2014/main" val="20001"/>
                    </a:ext>
                  </a:extLst>
                </a:gridCol>
                <a:gridCol w="1403927">
                  <a:extLst>
                    <a:ext uri="{9D8B030D-6E8A-4147-A177-3AD203B41FA5}">
                      <a16:colId xmlns:a16="http://schemas.microsoft.com/office/drawing/2014/main" val="20002"/>
                    </a:ext>
                  </a:extLst>
                </a:gridCol>
                <a:gridCol w="1708728">
                  <a:extLst>
                    <a:ext uri="{9D8B030D-6E8A-4147-A177-3AD203B41FA5}">
                      <a16:colId xmlns:a16="http://schemas.microsoft.com/office/drawing/2014/main" val="20003"/>
                    </a:ext>
                  </a:extLst>
                </a:gridCol>
              </a:tblGrid>
              <a:tr h="290138">
                <a:tc>
                  <a:txBody>
                    <a:bodyPr/>
                    <a:lstStyle/>
                    <a:p>
                      <a:r>
                        <a:rPr lang="en-US" dirty="0"/>
                        <a:t>SNO.</a:t>
                      </a:r>
                    </a:p>
                  </a:txBody>
                  <a:tcPr/>
                </a:tc>
                <a:tc>
                  <a:txBody>
                    <a:bodyPr/>
                    <a:lstStyle/>
                    <a:p>
                      <a:r>
                        <a:rPr lang="en-US" dirty="0"/>
                        <a:t>EVENT</a:t>
                      </a:r>
                    </a:p>
                  </a:txBody>
                  <a:tcPr/>
                </a:tc>
                <a:tc>
                  <a:txBody>
                    <a:bodyPr/>
                    <a:lstStyle/>
                    <a:p>
                      <a:r>
                        <a:rPr lang="en-US" dirty="0"/>
                        <a:t>AMOUNT</a:t>
                      </a:r>
                    </a:p>
                  </a:txBody>
                  <a:tcPr/>
                </a:tc>
                <a:tc>
                  <a:txBody>
                    <a:bodyPr/>
                    <a:lstStyle/>
                    <a:p>
                      <a:r>
                        <a:rPr lang="en-US" dirty="0"/>
                        <a:t>DETAILS</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12165986"/>
              </p:ext>
            </p:extLst>
          </p:nvPr>
        </p:nvGraphicFramePr>
        <p:xfrm>
          <a:off x="1422399" y="1976582"/>
          <a:ext cx="6243783" cy="304800"/>
        </p:xfrm>
        <a:graphic>
          <a:graphicData uri="http://schemas.openxmlformats.org/drawingml/2006/table">
            <a:tbl>
              <a:tblPr firstRow="1" bandRow="1">
                <a:tableStyleId>{5AE424DF-492F-4D7E-98B8-C93BBE149FBC}</a:tableStyleId>
              </a:tblPr>
              <a:tblGrid>
                <a:gridCol w="1551710">
                  <a:extLst>
                    <a:ext uri="{9D8B030D-6E8A-4147-A177-3AD203B41FA5}">
                      <a16:colId xmlns:a16="http://schemas.microsoft.com/office/drawing/2014/main" val="20000"/>
                    </a:ext>
                  </a:extLst>
                </a:gridCol>
                <a:gridCol w="1588655">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gridCol w="1681018">
                  <a:extLst>
                    <a:ext uri="{9D8B030D-6E8A-4147-A177-3AD203B41FA5}">
                      <a16:colId xmlns:a16="http://schemas.microsoft.com/office/drawing/2014/main" val="20003"/>
                    </a:ext>
                  </a:extLst>
                </a:gridCol>
              </a:tblGrid>
              <a:tr h="267856">
                <a:tc>
                  <a:txBody>
                    <a:bodyPr/>
                    <a:lstStyle/>
                    <a:p>
                      <a:r>
                        <a:rPr lang="en-US" dirty="0"/>
                        <a:t>5.</a:t>
                      </a:r>
                    </a:p>
                  </a:txBody>
                  <a:tcPr/>
                </a:tc>
                <a:tc>
                  <a:txBody>
                    <a:bodyPr/>
                    <a:lstStyle/>
                    <a:p>
                      <a:r>
                        <a:rPr lang="en-US" dirty="0"/>
                        <a:t>Accomodation</a:t>
                      </a:r>
                    </a:p>
                  </a:txBody>
                  <a:tcPr/>
                </a:tc>
                <a:tc>
                  <a:txBody>
                    <a:bodyPr/>
                    <a:lstStyle/>
                    <a:p>
                      <a:r>
                        <a:rPr lang="en-US" dirty="0"/>
                        <a:t>15500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per annexure1</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47928508"/>
              </p:ext>
            </p:extLst>
          </p:nvPr>
        </p:nvGraphicFramePr>
        <p:xfrm>
          <a:off x="1422399" y="2272147"/>
          <a:ext cx="6234547" cy="304800"/>
        </p:xfrm>
        <a:graphic>
          <a:graphicData uri="http://schemas.openxmlformats.org/drawingml/2006/table">
            <a:tbl>
              <a:tblPr firstRow="1" bandRow="1">
                <a:tableStyleId>{5AE424DF-492F-4D7E-98B8-C93BBE149FBC}</a:tableStyleId>
              </a:tblPr>
              <a:tblGrid>
                <a:gridCol w="1558637">
                  <a:extLst>
                    <a:ext uri="{9D8B030D-6E8A-4147-A177-3AD203B41FA5}">
                      <a16:colId xmlns:a16="http://schemas.microsoft.com/office/drawing/2014/main" val="20000"/>
                    </a:ext>
                  </a:extLst>
                </a:gridCol>
                <a:gridCol w="1577528">
                  <a:extLst>
                    <a:ext uri="{9D8B030D-6E8A-4147-A177-3AD203B41FA5}">
                      <a16:colId xmlns:a16="http://schemas.microsoft.com/office/drawing/2014/main" val="20001"/>
                    </a:ext>
                  </a:extLst>
                </a:gridCol>
                <a:gridCol w="1417363">
                  <a:extLst>
                    <a:ext uri="{9D8B030D-6E8A-4147-A177-3AD203B41FA5}">
                      <a16:colId xmlns:a16="http://schemas.microsoft.com/office/drawing/2014/main" val="20002"/>
                    </a:ext>
                  </a:extLst>
                </a:gridCol>
                <a:gridCol w="1681019">
                  <a:extLst>
                    <a:ext uri="{9D8B030D-6E8A-4147-A177-3AD203B41FA5}">
                      <a16:colId xmlns:a16="http://schemas.microsoft.com/office/drawing/2014/main" val="20003"/>
                    </a:ext>
                  </a:extLst>
                </a:gridCol>
              </a:tblGrid>
              <a:tr h="267856">
                <a:tc>
                  <a:txBody>
                    <a:bodyPr/>
                    <a:lstStyle/>
                    <a:p>
                      <a:r>
                        <a:rPr lang="en-US" dirty="0"/>
                        <a:t>6.</a:t>
                      </a:r>
                    </a:p>
                  </a:txBody>
                  <a:tcPr/>
                </a:tc>
                <a:tc>
                  <a:txBody>
                    <a:bodyPr/>
                    <a:lstStyle/>
                    <a:p>
                      <a:r>
                        <a:rPr lang="en-US" dirty="0"/>
                        <a:t>Miscellaneous</a:t>
                      </a:r>
                    </a:p>
                  </a:txBody>
                  <a:tcPr/>
                </a:tc>
                <a:tc>
                  <a:txBody>
                    <a:bodyPr/>
                    <a:lstStyle/>
                    <a:p>
                      <a:r>
                        <a:rPr lang="en-US" dirty="0"/>
                        <a:t>10000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endParaRPr lang="en-US" dirty="0"/>
                    </a:p>
                  </a:txBody>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76552235"/>
              </p:ext>
            </p:extLst>
          </p:nvPr>
        </p:nvGraphicFramePr>
        <p:xfrm>
          <a:off x="1422400" y="2562514"/>
          <a:ext cx="6225309" cy="370840"/>
        </p:xfrm>
        <a:graphic>
          <a:graphicData uri="http://schemas.openxmlformats.org/drawingml/2006/table">
            <a:tbl>
              <a:tblPr firstRow="1" bandRow="1">
                <a:tableStyleId>{5AE424DF-492F-4D7E-98B8-C93BBE149FBC}</a:tableStyleId>
              </a:tblPr>
              <a:tblGrid>
                <a:gridCol w="3140951">
                  <a:extLst>
                    <a:ext uri="{9D8B030D-6E8A-4147-A177-3AD203B41FA5}">
                      <a16:colId xmlns:a16="http://schemas.microsoft.com/office/drawing/2014/main" val="20000"/>
                    </a:ext>
                  </a:extLst>
                </a:gridCol>
                <a:gridCol w="3084358">
                  <a:extLst>
                    <a:ext uri="{9D8B030D-6E8A-4147-A177-3AD203B41FA5}">
                      <a16:colId xmlns:a16="http://schemas.microsoft.com/office/drawing/2014/main" val="20001"/>
                    </a:ext>
                  </a:extLst>
                </a:gridCol>
              </a:tblGrid>
              <a:tr h="370840">
                <a:tc>
                  <a:txBody>
                    <a:bodyPr/>
                    <a:lstStyle/>
                    <a:p>
                      <a:r>
                        <a:rPr lang="en-US" dirty="0"/>
                        <a:t>TOTAL</a:t>
                      </a:r>
                    </a:p>
                  </a:txBody>
                  <a:tcPr/>
                </a:tc>
                <a:tc>
                  <a:txBody>
                    <a:bodyPr/>
                    <a:lstStyle/>
                    <a:p>
                      <a:r>
                        <a:rPr lang="en-US"/>
                        <a:t>93800</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085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91491" y="2364508"/>
            <a:ext cx="6747163" cy="1597891"/>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3377013299"/>
              </p:ext>
            </p:extLst>
          </p:nvPr>
        </p:nvGraphicFramePr>
        <p:xfrm>
          <a:off x="2152074" y="1662545"/>
          <a:ext cx="4562763" cy="304800"/>
        </p:xfrm>
        <a:graphic>
          <a:graphicData uri="http://schemas.openxmlformats.org/drawingml/2006/table">
            <a:tbl>
              <a:tblPr firstRow="1" bandRow="1">
                <a:tableStyleId>{5AE424DF-492F-4D7E-98B8-C93BBE149FBC}</a:tableStyleId>
              </a:tblPr>
              <a:tblGrid>
                <a:gridCol w="1544306">
                  <a:extLst>
                    <a:ext uri="{9D8B030D-6E8A-4147-A177-3AD203B41FA5}">
                      <a16:colId xmlns:a16="http://schemas.microsoft.com/office/drawing/2014/main" val="20000"/>
                    </a:ext>
                  </a:extLst>
                </a:gridCol>
                <a:gridCol w="1614529">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90138">
                <a:tc>
                  <a:txBody>
                    <a:bodyPr/>
                    <a:lstStyle/>
                    <a:p>
                      <a:r>
                        <a:rPr lang="en-US" dirty="0"/>
                        <a:t>SNO.</a:t>
                      </a:r>
                    </a:p>
                  </a:txBody>
                  <a:tcPr/>
                </a:tc>
                <a:tc>
                  <a:txBody>
                    <a:bodyPr/>
                    <a:lstStyle/>
                    <a:p>
                      <a:r>
                        <a:rPr lang="en-US" dirty="0"/>
                        <a:t>EVENT</a:t>
                      </a:r>
                    </a:p>
                  </a:txBody>
                  <a:tcPr/>
                </a:tc>
                <a:tc>
                  <a:txBody>
                    <a:bodyPr/>
                    <a:lstStyle/>
                    <a:p>
                      <a:r>
                        <a:rPr lang="en-US" dirty="0"/>
                        <a:t>AMOUNT</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88989482"/>
              </p:ext>
            </p:extLst>
          </p:nvPr>
        </p:nvGraphicFramePr>
        <p:xfrm>
          <a:off x="2152072" y="1976582"/>
          <a:ext cx="4562765" cy="304800"/>
        </p:xfrm>
        <a:graphic>
          <a:graphicData uri="http://schemas.openxmlformats.org/drawingml/2006/table">
            <a:tbl>
              <a:tblPr firstRow="1" bandRow="1">
                <a:tableStyleId>{5AE424DF-492F-4D7E-98B8-C93BBE149FBC}</a:tableStyleId>
              </a:tblPr>
              <a:tblGrid>
                <a:gridCol w="1551710">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67856">
                <a:tc>
                  <a:txBody>
                    <a:bodyPr/>
                    <a:lstStyle/>
                    <a:p>
                      <a:r>
                        <a:rPr lang="en-US" dirty="0"/>
                        <a:t>1.</a:t>
                      </a:r>
                    </a:p>
                  </a:txBody>
                  <a:tcPr/>
                </a:tc>
                <a:tc>
                  <a:txBody>
                    <a:bodyPr/>
                    <a:lstStyle/>
                    <a:p>
                      <a:r>
                        <a:rPr lang="en-US" dirty="0"/>
                        <a:t>Cricket</a:t>
                      </a:r>
                    </a:p>
                  </a:txBody>
                  <a:tcPr/>
                </a:tc>
                <a:tc>
                  <a:txBody>
                    <a:bodyPr/>
                    <a:lstStyle/>
                    <a:p>
                      <a:r>
                        <a:rPr lang="en-US" dirty="0"/>
                        <a:t>6000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64938641"/>
              </p:ext>
            </p:extLst>
          </p:nvPr>
        </p:nvGraphicFramePr>
        <p:xfrm>
          <a:off x="2161308" y="2272147"/>
          <a:ext cx="4553528" cy="304800"/>
        </p:xfrm>
        <a:graphic>
          <a:graphicData uri="http://schemas.openxmlformats.org/drawingml/2006/table">
            <a:tbl>
              <a:tblPr firstRow="1" bandRow="1">
                <a:tableStyleId>{5AE424DF-492F-4D7E-98B8-C93BBE149FBC}</a:tableStyleId>
              </a:tblPr>
              <a:tblGrid>
                <a:gridCol w="1558637">
                  <a:extLst>
                    <a:ext uri="{9D8B030D-6E8A-4147-A177-3AD203B41FA5}">
                      <a16:colId xmlns:a16="http://schemas.microsoft.com/office/drawing/2014/main" val="20000"/>
                    </a:ext>
                  </a:extLst>
                </a:gridCol>
                <a:gridCol w="1590964">
                  <a:extLst>
                    <a:ext uri="{9D8B030D-6E8A-4147-A177-3AD203B41FA5}">
                      <a16:colId xmlns:a16="http://schemas.microsoft.com/office/drawing/2014/main" val="20001"/>
                    </a:ext>
                  </a:extLst>
                </a:gridCol>
                <a:gridCol w="1403927">
                  <a:extLst>
                    <a:ext uri="{9D8B030D-6E8A-4147-A177-3AD203B41FA5}">
                      <a16:colId xmlns:a16="http://schemas.microsoft.com/office/drawing/2014/main" val="20002"/>
                    </a:ext>
                  </a:extLst>
                </a:gridCol>
              </a:tblGrid>
              <a:tr h="267856">
                <a:tc>
                  <a:txBody>
                    <a:bodyPr/>
                    <a:lstStyle/>
                    <a:p>
                      <a:r>
                        <a:rPr lang="en-US" dirty="0"/>
                        <a:t>2.</a:t>
                      </a:r>
                    </a:p>
                  </a:txBody>
                  <a:tcPr/>
                </a:tc>
                <a:tc>
                  <a:txBody>
                    <a:bodyPr/>
                    <a:lstStyle/>
                    <a:p>
                      <a:r>
                        <a:rPr lang="en-US" dirty="0"/>
                        <a:t>Basketball(boys)</a:t>
                      </a:r>
                    </a:p>
                  </a:txBody>
                  <a:tcPr/>
                </a:tc>
                <a:tc>
                  <a:txBody>
                    <a:bodyPr/>
                    <a:lstStyle/>
                    <a:p>
                      <a:r>
                        <a:rPr lang="en-US" dirty="0"/>
                        <a:t>4000</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72976896"/>
              </p:ext>
            </p:extLst>
          </p:nvPr>
        </p:nvGraphicFramePr>
        <p:xfrm>
          <a:off x="1422399" y="1278659"/>
          <a:ext cx="6234545" cy="370840"/>
        </p:xfrm>
        <a:graphic>
          <a:graphicData uri="http://schemas.openxmlformats.org/drawingml/2006/table">
            <a:tbl>
              <a:tblPr firstRow="1" bandRow="1">
                <a:tableStyleId>{5AE424DF-492F-4D7E-98B8-C93BBE149FBC}</a:tableStyleId>
              </a:tblPr>
              <a:tblGrid>
                <a:gridCol w="6234545">
                  <a:extLst>
                    <a:ext uri="{9D8B030D-6E8A-4147-A177-3AD203B41FA5}">
                      <a16:colId xmlns:a16="http://schemas.microsoft.com/office/drawing/2014/main" val="20000"/>
                    </a:ext>
                  </a:extLst>
                </a:gridCol>
              </a:tblGrid>
              <a:tr h="370840">
                <a:tc>
                  <a:txBody>
                    <a:bodyPr/>
                    <a:lstStyle/>
                    <a:p>
                      <a:r>
                        <a:rPr lang="en-US" dirty="0"/>
                        <a:t>                                                    Annexure 1</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18448598"/>
              </p:ext>
            </p:extLst>
          </p:nvPr>
        </p:nvGraphicFramePr>
        <p:xfrm>
          <a:off x="2161308" y="2599457"/>
          <a:ext cx="4544292" cy="1112520"/>
        </p:xfrm>
        <a:graphic>
          <a:graphicData uri="http://schemas.openxmlformats.org/drawingml/2006/table">
            <a:tbl>
              <a:tblPr firstRow="1" bandRow="1">
                <a:tableStyleId>{5AE424DF-492F-4D7E-98B8-C93BBE149FBC}</a:tableStyleId>
              </a:tblPr>
              <a:tblGrid>
                <a:gridCol w="1542474">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394691">
                  <a:extLst>
                    <a:ext uri="{9D8B030D-6E8A-4147-A177-3AD203B41FA5}">
                      <a16:colId xmlns:a16="http://schemas.microsoft.com/office/drawing/2014/main" val="20002"/>
                    </a:ext>
                  </a:extLst>
                </a:gridCol>
              </a:tblGrid>
              <a:tr h="370840">
                <a:tc>
                  <a:txBody>
                    <a:bodyPr/>
                    <a:lstStyle/>
                    <a:p>
                      <a:r>
                        <a:rPr lang="en-US" dirty="0"/>
                        <a:t>3.</a:t>
                      </a:r>
                    </a:p>
                  </a:txBody>
                  <a:tcPr/>
                </a:tc>
                <a:tc>
                  <a:txBody>
                    <a:bodyPr/>
                    <a:lstStyle/>
                    <a:p>
                      <a:r>
                        <a:rPr lang="en-US" dirty="0"/>
                        <a:t>Basketball(girls)</a:t>
                      </a:r>
                    </a:p>
                  </a:txBody>
                  <a:tcPr/>
                </a:tc>
                <a:tc>
                  <a:txBody>
                    <a:bodyPr/>
                    <a:lstStyle/>
                    <a:p>
                      <a:r>
                        <a:rPr lang="en-US" dirty="0"/>
                        <a:t>2000</a:t>
                      </a:r>
                    </a:p>
                  </a:txBody>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US" dirty="0"/>
                        <a:t>Volleyball(boys)</a:t>
                      </a:r>
                    </a:p>
                  </a:txBody>
                  <a:tcPr/>
                </a:tc>
                <a:tc>
                  <a:txBody>
                    <a:bodyPr/>
                    <a:lstStyle/>
                    <a:p>
                      <a:r>
                        <a:rPr lang="en-US" dirty="0"/>
                        <a:t>4000</a:t>
                      </a:r>
                    </a:p>
                  </a:txBody>
                  <a:tcPr/>
                </a:tc>
                <a:extLst>
                  <a:ext uri="{0D108BD9-81ED-4DB2-BD59-A6C34878D82A}">
                    <a16:rowId xmlns:a16="http://schemas.microsoft.com/office/drawing/2014/main" val="10001"/>
                  </a:ext>
                </a:extLst>
              </a:tr>
              <a:tr h="370840">
                <a:tc>
                  <a:txBody>
                    <a:bodyPr/>
                    <a:lstStyle/>
                    <a:p>
                      <a:r>
                        <a:rPr lang="en-US" dirty="0"/>
                        <a:t>5.</a:t>
                      </a:r>
                    </a:p>
                  </a:txBody>
                  <a:tcPr/>
                </a:tc>
                <a:tc>
                  <a:txBody>
                    <a:bodyPr/>
                    <a:lstStyle/>
                    <a:p>
                      <a:r>
                        <a:rPr lang="en-US" dirty="0"/>
                        <a:t>Volleyball(girls)</a:t>
                      </a:r>
                    </a:p>
                  </a:txBody>
                  <a:tcPr/>
                </a:tc>
                <a:tc>
                  <a:txBody>
                    <a:bodyPr/>
                    <a:lstStyle/>
                    <a:p>
                      <a:r>
                        <a:rPr lang="en-US" dirty="0"/>
                        <a:t>2000</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5545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82255" y="2262908"/>
            <a:ext cx="6747163" cy="1597891"/>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1802875125"/>
              </p:ext>
            </p:extLst>
          </p:nvPr>
        </p:nvGraphicFramePr>
        <p:xfrm>
          <a:off x="2152074" y="1330036"/>
          <a:ext cx="4562763" cy="304800"/>
        </p:xfrm>
        <a:graphic>
          <a:graphicData uri="http://schemas.openxmlformats.org/drawingml/2006/table">
            <a:tbl>
              <a:tblPr firstRow="1" bandRow="1">
                <a:tableStyleId>{5AE424DF-492F-4D7E-98B8-C93BBE149FBC}</a:tableStyleId>
              </a:tblPr>
              <a:tblGrid>
                <a:gridCol w="1544306">
                  <a:extLst>
                    <a:ext uri="{9D8B030D-6E8A-4147-A177-3AD203B41FA5}">
                      <a16:colId xmlns:a16="http://schemas.microsoft.com/office/drawing/2014/main" val="20000"/>
                    </a:ext>
                  </a:extLst>
                </a:gridCol>
                <a:gridCol w="1614529">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90138">
                <a:tc>
                  <a:txBody>
                    <a:bodyPr/>
                    <a:lstStyle/>
                    <a:p>
                      <a:r>
                        <a:rPr lang="en-US" dirty="0"/>
                        <a:t>SNO.</a:t>
                      </a:r>
                    </a:p>
                  </a:txBody>
                  <a:tcPr/>
                </a:tc>
                <a:tc>
                  <a:txBody>
                    <a:bodyPr/>
                    <a:lstStyle/>
                    <a:p>
                      <a:r>
                        <a:rPr lang="en-US" dirty="0"/>
                        <a:t>EVENT</a:t>
                      </a:r>
                    </a:p>
                  </a:txBody>
                  <a:tcPr/>
                </a:tc>
                <a:tc>
                  <a:txBody>
                    <a:bodyPr/>
                    <a:lstStyle/>
                    <a:p>
                      <a:r>
                        <a:rPr lang="en-US" dirty="0"/>
                        <a:t>AMOUNT</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60378618"/>
              </p:ext>
            </p:extLst>
          </p:nvPr>
        </p:nvGraphicFramePr>
        <p:xfrm>
          <a:off x="2152072" y="1644073"/>
          <a:ext cx="4562765" cy="304800"/>
        </p:xfrm>
        <a:graphic>
          <a:graphicData uri="http://schemas.openxmlformats.org/drawingml/2006/table">
            <a:tbl>
              <a:tblPr firstRow="1" bandRow="1">
                <a:tableStyleId>{5AE424DF-492F-4D7E-98B8-C93BBE149FBC}</a:tableStyleId>
              </a:tblPr>
              <a:tblGrid>
                <a:gridCol w="1551710">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67856">
                <a:tc>
                  <a:txBody>
                    <a:bodyPr/>
                    <a:lstStyle/>
                    <a:p>
                      <a:r>
                        <a:rPr lang="en-US" dirty="0"/>
                        <a:t>6.</a:t>
                      </a:r>
                    </a:p>
                  </a:txBody>
                  <a:tcPr/>
                </a:tc>
                <a:tc>
                  <a:txBody>
                    <a:bodyPr/>
                    <a:lstStyle/>
                    <a:p>
                      <a:r>
                        <a:rPr lang="en-US" dirty="0"/>
                        <a:t>Badminton(boys)</a:t>
                      </a:r>
                    </a:p>
                  </a:txBody>
                  <a:tcPr/>
                </a:tc>
                <a:tc>
                  <a:txBody>
                    <a:bodyPr/>
                    <a:lstStyle/>
                    <a:p>
                      <a:r>
                        <a:rPr lang="en-US" dirty="0"/>
                        <a:t>3000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9339033"/>
              </p:ext>
            </p:extLst>
          </p:nvPr>
        </p:nvGraphicFramePr>
        <p:xfrm>
          <a:off x="2161308" y="1976583"/>
          <a:ext cx="4553528" cy="304800"/>
        </p:xfrm>
        <a:graphic>
          <a:graphicData uri="http://schemas.openxmlformats.org/drawingml/2006/table">
            <a:tbl>
              <a:tblPr firstRow="1" bandRow="1">
                <a:tableStyleId>{5AE424DF-492F-4D7E-98B8-C93BBE149FBC}</a:tableStyleId>
              </a:tblPr>
              <a:tblGrid>
                <a:gridCol w="1533237">
                  <a:extLst>
                    <a:ext uri="{9D8B030D-6E8A-4147-A177-3AD203B41FA5}">
                      <a16:colId xmlns:a16="http://schemas.microsoft.com/office/drawing/2014/main" val="20000"/>
                    </a:ext>
                  </a:extLst>
                </a:gridCol>
                <a:gridCol w="1616364">
                  <a:extLst>
                    <a:ext uri="{9D8B030D-6E8A-4147-A177-3AD203B41FA5}">
                      <a16:colId xmlns:a16="http://schemas.microsoft.com/office/drawing/2014/main" val="20001"/>
                    </a:ext>
                  </a:extLst>
                </a:gridCol>
                <a:gridCol w="1403927">
                  <a:extLst>
                    <a:ext uri="{9D8B030D-6E8A-4147-A177-3AD203B41FA5}">
                      <a16:colId xmlns:a16="http://schemas.microsoft.com/office/drawing/2014/main" val="20002"/>
                    </a:ext>
                  </a:extLst>
                </a:gridCol>
              </a:tblGrid>
              <a:tr h="267856">
                <a:tc>
                  <a:txBody>
                    <a:bodyPr/>
                    <a:lstStyle/>
                    <a:p>
                      <a:r>
                        <a:rPr lang="en-US" dirty="0"/>
                        <a:t>7.</a:t>
                      </a:r>
                    </a:p>
                  </a:txBody>
                  <a:tcPr/>
                </a:tc>
                <a:tc>
                  <a:txBody>
                    <a:bodyPr/>
                    <a:lstStyle/>
                    <a:p>
                      <a:r>
                        <a:rPr lang="en-US" dirty="0"/>
                        <a:t>Badminton(girls)</a:t>
                      </a:r>
                    </a:p>
                  </a:txBody>
                  <a:tcPr/>
                </a:tc>
                <a:tc>
                  <a:txBody>
                    <a:bodyPr/>
                    <a:lstStyle/>
                    <a:p>
                      <a:r>
                        <a:rPr lang="en-US" dirty="0"/>
                        <a:t>2000</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49606740"/>
              </p:ext>
            </p:extLst>
          </p:nvPr>
        </p:nvGraphicFramePr>
        <p:xfrm>
          <a:off x="2161308" y="2266948"/>
          <a:ext cx="4544292" cy="1112520"/>
        </p:xfrm>
        <a:graphic>
          <a:graphicData uri="http://schemas.openxmlformats.org/drawingml/2006/table">
            <a:tbl>
              <a:tblPr firstRow="1" bandRow="1">
                <a:tableStyleId>{5AE424DF-492F-4D7E-98B8-C93BBE149FBC}</a:tableStyleId>
              </a:tblPr>
              <a:tblGrid>
                <a:gridCol w="1542474">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394691">
                  <a:extLst>
                    <a:ext uri="{9D8B030D-6E8A-4147-A177-3AD203B41FA5}">
                      <a16:colId xmlns:a16="http://schemas.microsoft.com/office/drawing/2014/main" val="20002"/>
                    </a:ext>
                  </a:extLst>
                </a:gridCol>
              </a:tblGrid>
              <a:tr h="370840">
                <a:tc>
                  <a:txBody>
                    <a:bodyPr/>
                    <a:lstStyle/>
                    <a:p>
                      <a:r>
                        <a:rPr lang="en-US" dirty="0"/>
                        <a:t>8.</a:t>
                      </a:r>
                    </a:p>
                  </a:txBody>
                  <a:tcPr/>
                </a:tc>
                <a:tc>
                  <a:txBody>
                    <a:bodyPr/>
                    <a:lstStyle/>
                    <a:p>
                      <a:r>
                        <a:rPr lang="en-US" dirty="0"/>
                        <a:t>TableTennis(b)</a:t>
                      </a:r>
                    </a:p>
                  </a:txBody>
                  <a:tcPr/>
                </a:tc>
                <a:tc>
                  <a:txBody>
                    <a:bodyPr/>
                    <a:lstStyle/>
                    <a:p>
                      <a:r>
                        <a:rPr lang="en-US" dirty="0"/>
                        <a:t>3000</a:t>
                      </a:r>
                    </a:p>
                  </a:txBody>
                  <a:tcPr/>
                </a:tc>
                <a:extLst>
                  <a:ext uri="{0D108BD9-81ED-4DB2-BD59-A6C34878D82A}">
                    <a16:rowId xmlns:a16="http://schemas.microsoft.com/office/drawing/2014/main" val="10000"/>
                  </a:ext>
                </a:extLst>
              </a:tr>
              <a:tr h="370840">
                <a:tc>
                  <a:txBody>
                    <a:bodyPr/>
                    <a:lstStyle/>
                    <a:p>
                      <a:r>
                        <a:rPr lang="en-US" dirty="0"/>
                        <a:t>9.</a:t>
                      </a:r>
                    </a:p>
                  </a:txBody>
                  <a:tcPr/>
                </a:tc>
                <a:tc>
                  <a:txBody>
                    <a:bodyPr/>
                    <a:lstStyle/>
                    <a:p>
                      <a:r>
                        <a:rPr lang="en-US" dirty="0"/>
                        <a:t>TableTennis(g)</a:t>
                      </a:r>
                    </a:p>
                  </a:txBody>
                  <a:tcPr/>
                </a:tc>
                <a:tc>
                  <a:txBody>
                    <a:bodyPr/>
                    <a:lstStyle/>
                    <a:p>
                      <a:r>
                        <a:rPr lang="en-US" dirty="0"/>
                        <a:t>2000</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r>
                        <a:rPr lang="en-US" dirty="0"/>
                        <a:t>TOTAL</a:t>
                      </a:r>
                    </a:p>
                  </a:txBody>
                  <a:tcPr/>
                </a:tc>
                <a:tc>
                  <a:txBody>
                    <a:bodyPr/>
                    <a:lstStyle/>
                    <a:p>
                      <a:r>
                        <a:rPr lang="en-US" dirty="0"/>
                        <a:t>37000</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9318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91491" y="2031999"/>
            <a:ext cx="6747163" cy="1597891"/>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2" name="Table 1"/>
          <p:cNvGraphicFramePr>
            <a:graphicFrameLocks noGrp="1"/>
          </p:cNvGraphicFramePr>
          <p:nvPr>
            <p:extLst>
              <p:ext uri="{D42A27DB-BD31-4B8C-83A1-F6EECF244321}">
                <p14:modId xmlns:p14="http://schemas.microsoft.com/office/powerpoint/2010/main" val="3085843521"/>
              </p:ext>
            </p:extLst>
          </p:nvPr>
        </p:nvGraphicFramePr>
        <p:xfrm>
          <a:off x="2152074" y="1330036"/>
          <a:ext cx="4562763" cy="304800"/>
        </p:xfrm>
        <a:graphic>
          <a:graphicData uri="http://schemas.openxmlformats.org/drawingml/2006/table">
            <a:tbl>
              <a:tblPr firstRow="1" bandRow="1">
                <a:tableStyleId>{5AE424DF-492F-4D7E-98B8-C93BBE149FBC}</a:tableStyleId>
              </a:tblPr>
              <a:tblGrid>
                <a:gridCol w="1544306">
                  <a:extLst>
                    <a:ext uri="{9D8B030D-6E8A-4147-A177-3AD203B41FA5}">
                      <a16:colId xmlns:a16="http://schemas.microsoft.com/office/drawing/2014/main" val="20000"/>
                    </a:ext>
                  </a:extLst>
                </a:gridCol>
                <a:gridCol w="1614529">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90138">
                <a:tc>
                  <a:txBody>
                    <a:bodyPr/>
                    <a:lstStyle/>
                    <a:p>
                      <a:r>
                        <a:rPr lang="en-US" dirty="0"/>
                        <a:t>SNO.</a:t>
                      </a:r>
                    </a:p>
                  </a:txBody>
                  <a:tcPr/>
                </a:tc>
                <a:tc>
                  <a:txBody>
                    <a:bodyPr/>
                    <a:lstStyle/>
                    <a:p>
                      <a:r>
                        <a:rPr lang="en-US" dirty="0"/>
                        <a:t>EVENT</a:t>
                      </a:r>
                    </a:p>
                  </a:txBody>
                  <a:tcPr/>
                </a:tc>
                <a:tc>
                  <a:txBody>
                    <a:bodyPr/>
                    <a:lstStyle/>
                    <a:p>
                      <a:r>
                        <a:rPr lang="en-US" dirty="0"/>
                        <a:t>AMOUNT</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78417625"/>
              </p:ext>
            </p:extLst>
          </p:nvPr>
        </p:nvGraphicFramePr>
        <p:xfrm>
          <a:off x="2152072" y="1644073"/>
          <a:ext cx="4562765" cy="304800"/>
        </p:xfrm>
        <a:graphic>
          <a:graphicData uri="http://schemas.openxmlformats.org/drawingml/2006/table">
            <a:tbl>
              <a:tblPr firstRow="1" bandRow="1">
                <a:tableStyleId>{5AE424DF-492F-4D7E-98B8-C93BBE149FBC}</a:tableStyleId>
              </a:tblPr>
              <a:tblGrid>
                <a:gridCol w="1551710">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403928">
                  <a:extLst>
                    <a:ext uri="{9D8B030D-6E8A-4147-A177-3AD203B41FA5}">
                      <a16:colId xmlns:a16="http://schemas.microsoft.com/office/drawing/2014/main" val="20002"/>
                    </a:ext>
                  </a:extLst>
                </a:gridCol>
              </a:tblGrid>
              <a:tr h="267856">
                <a:tc>
                  <a:txBody>
                    <a:bodyPr/>
                    <a:lstStyle/>
                    <a:p>
                      <a:r>
                        <a:rPr lang="en-US" dirty="0"/>
                        <a:t>1.</a:t>
                      </a:r>
                    </a:p>
                  </a:txBody>
                  <a:tcPr/>
                </a:tc>
                <a:tc>
                  <a:txBody>
                    <a:bodyPr/>
                    <a:lstStyle/>
                    <a:p>
                      <a:r>
                        <a:rPr lang="en-US" dirty="0"/>
                        <a:t>Cricket</a:t>
                      </a:r>
                    </a:p>
                  </a:txBody>
                  <a:tcPr/>
                </a:tc>
                <a:tc>
                  <a:txBody>
                    <a:bodyPr/>
                    <a:lstStyle/>
                    <a:p>
                      <a:r>
                        <a:rPr lang="en-US" dirty="0"/>
                        <a:t>6000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87637740"/>
              </p:ext>
            </p:extLst>
          </p:nvPr>
        </p:nvGraphicFramePr>
        <p:xfrm>
          <a:off x="2161308" y="1976583"/>
          <a:ext cx="4553528" cy="304800"/>
        </p:xfrm>
        <a:graphic>
          <a:graphicData uri="http://schemas.openxmlformats.org/drawingml/2006/table">
            <a:tbl>
              <a:tblPr firstRow="1" bandRow="1">
                <a:tableStyleId>{5AE424DF-492F-4D7E-98B8-C93BBE149FBC}</a:tableStyleId>
              </a:tblPr>
              <a:tblGrid>
                <a:gridCol w="1533237">
                  <a:extLst>
                    <a:ext uri="{9D8B030D-6E8A-4147-A177-3AD203B41FA5}">
                      <a16:colId xmlns:a16="http://schemas.microsoft.com/office/drawing/2014/main" val="20000"/>
                    </a:ext>
                  </a:extLst>
                </a:gridCol>
                <a:gridCol w="1616364">
                  <a:extLst>
                    <a:ext uri="{9D8B030D-6E8A-4147-A177-3AD203B41FA5}">
                      <a16:colId xmlns:a16="http://schemas.microsoft.com/office/drawing/2014/main" val="20001"/>
                    </a:ext>
                  </a:extLst>
                </a:gridCol>
                <a:gridCol w="1403927">
                  <a:extLst>
                    <a:ext uri="{9D8B030D-6E8A-4147-A177-3AD203B41FA5}">
                      <a16:colId xmlns:a16="http://schemas.microsoft.com/office/drawing/2014/main" val="20002"/>
                    </a:ext>
                  </a:extLst>
                </a:gridCol>
              </a:tblGrid>
              <a:tr h="267856">
                <a:tc>
                  <a:txBody>
                    <a:bodyPr/>
                    <a:lstStyle/>
                    <a:p>
                      <a:r>
                        <a:rPr lang="en-US" dirty="0"/>
                        <a:t>2.</a:t>
                      </a:r>
                    </a:p>
                  </a:txBody>
                  <a:tcPr/>
                </a:tc>
                <a:tc>
                  <a:txBody>
                    <a:bodyPr/>
                    <a:lstStyle/>
                    <a:p>
                      <a:r>
                        <a:rPr lang="en-US" dirty="0"/>
                        <a:t>Basketball(boys)</a:t>
                      </a:r>
                    </a:p>
                  </a:txBody>
                  <a:tcPr/>
                </a:tc>
                <a:tc>
                  <a:txBody>
                    <a:bodyPr/>
                    <a:lstStyle/>
                    <a:p>
                      <a:r>
                        <a:rPr lang="en-US" dirty="0"/>
                        <a:t>4000</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11204828"/>
              </p:ext>
            </p:extLst>
          </p:nvPr>
        </p:nvGraphicFramePr>
        <p:xfrm>
          <a:off x="2161308" y="2266948"/>
          <a:ext cx="4544292" cy="1112520"/>
        </p:xfrm>
        <a:graphic>
          <a:graphicData uri="http://schemas.openxmlformats.org/drawingml/2006/table">
            <a:tbl>
              <a:tblPr firstRow="1" bandRow="1">
                <a:tableStyleId>{5AE424DF-492F-4D7E-98B8-C93BBE149FBC}</a:tableStyleId>
              </a:tblPr>
              <a:tblGrid>
                <a:gridCol w="1542474">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394691">
                  <a:extLst>
                    <a:ext uri="{9D8B030D-6E8A-4147-A177-3AD203B41FA5}">
                      <a16:colId xmlns:a16="http://schemas.microsoft.com/office/drawing/2014/main" val="20002"/>
                    </a:ext>
                  </a:extLst>
                </a:gridCol>
              </a:tblGrid>
              <a:tr h="370840">
                <a:tc>
                  <a:txBody>
                    <a:bodyPr/>
                    <a:lstStyle/>
                    <a:p>
                      <a:r>
                        <a:rPr lang="en-US" dirty="0"/>
                        <a:t>3.</a:t>
                      </a:r>
                    </a:p>
                  </a:txBody>
                  <a:tcPr/>
                </a:tc>
                <a:tc>
                  <a:txBody>
                    <a:bodyPr/>
                    <a:lstStyle/>
                    <a:p>
                      <a:r>
                        <a:rPr lang="en-US" dirty="0"/>
                        <a:t>Basketball(girls)</a:t>
                      </a:r>
                    </a:p>
                  </a:txBody>
                  <a:tcPr/>
                </a:tc>
                <a:tc>
                  <a:txBody>
                    <a:bodyPr/>
                    <a:lstStyle/>
                    <a:p>
                      <a:r>
                        <a:rPr lang="en-US" dirty="0"/>
                        <a:t>2000</a:t>
                      </a:r>
                    </a:p>
                  </a:txBody>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US" dirty="0"/>
                        <a:t>Volleyball(boys)</a:t>
                      </a:r>
                    </a:p>
                  </a:txBody>
                  <a:tcPr/>
                </a:tc>
                <a:tc>
                  <a:txBody>
                    <a:bodyPr/>
                    <a:lstStyle/>
                    <a:p>
                      <a:r>
                        <a:rPr lang="en-US" dirty="0"/>
                        <a:t>4000</a:t>
                      </a:r>
                    </a:p>
                  </a:txBody>
                  <a:tcPr/>
                </a:tc>
                <a:extLst>
                  <a:ext uri="{0D108BD9-81ED-4DB2-BD59-A6C34878D82A}">
                    <a16:rowId xmlns:a16="http://schemas.microsoft.com/office/drawing/2014/main" val="10001"/>
                  </a:ext>
                </a:extLst>
              </a:tr>
              <a:tr h="370840">
                <a:tc>
                  <a:txBody>
                    <a:bodyPr/>
                    <a:lstStyle/>
                    <a:p>
                      <a:r>
                        <a:rPr lang="en-US" dirty="0"/>
                        <a:t>5.</a:t>
                      </a:r>
                    </a:p>
                  </a:txBody>
                  <a:tcPr/>
                </a:tc>
                <a:tc>
                  <a:txBody>
                    <a:bodyPr/>
                    <a:lstStyle/>
                    <a:p>
                      <a:r>
                        <a:rPr lang="en-US" dirty="0"/>
                        <a:t>Volleyball(girls)</a:t>
                      </a:r>
                    </a:p>
                  </a:txBody>
                  <a:tcPr/>
                </a:tc>
                <a:tc>
                  <a:txBody>
                    <a:bodyPr/>
                    <a:lstStyle/>
                    <a:p>
                      <a:r>
                        <a:rPr lang="en-US" dirty="0"/>
                        <a:t>2000</a:t>
                      </a:r>
                    </a:p>
                  </a:txBody>
                  <a:tcPr/>
                </a:tc>
                <a:extLst>
                  <a:ext uri="{0D108BD9-81ED-4DB2-BD59-A6C34878D82A}">
                    <a16:rowId xmlns:a16="http://schemas.microsoft.com/office/drawing/2014/main" val="1000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52633747"/>
              </p:ext>
            </p:extLst>
          </p:nvPr>
        </p:nvGraphicFramePr>
        <p:xfrm>
          <a:off x="2161309" y="3393786"/>
          <a:ext cx="4544292" cy="370840"/>
        </p:xfrm>
        <a:graphic>
          <a:graphicData uri="http://schemas.openxmlformats.org/drawingml/2006/table">
            <a:tbl>
              <a:tblPr firstRow="1" bandRow="1">
                <a:tableStyleId>{5AE424DF-492F-4D7E-98B8-C93BBE149FBC}</a:tableStyleId>
              </a:tblPr>
              <a:tblGrid>
                <a:gridCol w="1542473">
                  <a:extLst>
                    <a:ext uri="{9D8B030D-6E8A-4147-A177-3AD203B41FA5}">
                      <a16:colId xmlns:a16="http://schemas.microsoft.com/office/drawing/2014/main" val="20000"/>
                    </a:ext>
                  </a:extLst>
                </a:gridCol>
                <a:gridCol w="1607127">
                  <a:extLst>
                    <a:ext uri="{9D8B030D-6E8A-4147-A177-3AD203B41FA5}">
                      <a16:colId xmlns:a16="http://schemas.microsoft.com/office/drawing/2014/main" val="20001"/>
                    </a:ext>
                  </a:extLst>
                </a:gridCol>
                <a:gridCol w="1394692">
                  <a:extLst>
                    <a:ext uri="{9D8B030D-6E8A-4147-A177-3AD203B41FA5}">
                      <a16:colId xmlns:a16="http://schemas.microsoft.com/office/drawing/2014/main" val="20002"/>
                    </a:ext>
                  </a:extLst>
                </a:gridCol>
              </a:tblGrid>
              <a:tr h="370840">
                <a:tc>
                  <a:txBody>
                    <a:bodyPr/>
                    <a:lstStyle/>
                    <a:p>
                      <a:r>
                        <a:rPr lang="en-US" dirty="0"/>
                        <a:t>6.</a:t>
                      </a:r>
                    </a:p>
                  </a:txBody>
                  <a:tcPr/>
                </a:tc>
                <a:tc>
                  <a:txBody>
                    <a:bodyPr/>
                    <a:lstStyle/>
                    <a:p>
                      <a:r>
                        <a:rPr lang="en-US" dirty="0"/>
                        <a:t>Badminton(boys)</a:t>
                      </a:r>
                    </a:p>
                  </a:txBody>
                  <a:tcPr/>
                </a:tc>
                <a:tc>
                  <a:txBody>
                    <a:bodyPr/>
                    <a:lstStyle/>
                    <a:p>
                      <a:r>
                        <a:rPr lang="en-US" dirty="0"/>
                        <a:t>3000</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4276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91491" y="2364508"/>
            <a:ext cx="6747163" cy="1597891"/>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6" name="Table 5"/>
          <p:cNvGraphicFramePr>
            <a:graphicFrameLocks noGrp="1"/>
          </p:cNvGraphicFramePr>
          <p:nvPr>
            <p:extLst>
              <p:ext uri="{D42A27DB-BD31-4B8C-83A1-F6EECF244321}">
                <p14:modId xmlns:p14="http://schemas.microsoft.com/office/powerpoint/2010/main" val="1588675274"/>
              </p:ext>
            </p:extLst>
          </p:nvPr>
        </p:nvGraphicFramePr>
        <p:xfrm>
          <a:off x="1422399" y="1278659"/>
          <a:ext cx="6234545" cy="518160"/>
        </p:xfrm>
        <a:graphic>
          <a:graphicData uri="http://schemas.openxmlformats.org/drawingml/2006/table">
            <a:tbl>
              <a:tblPr firstRow="1" bandRow="1">
                <a:tableStyleId>{5AE424DF-492F-4D7E-98B8-C93BBE149FBC}</a:tableStyleId>
              </a:tblPr>
              <a:tblGrid>
                <a:gridCol w="6234545">
                  <a:extLst>
                    <a:ext uri="{9D8B030D-6E8A-4147-A177-3AD203B41FA5}">
                      <a16:colId xmlns:a16="http://schemas.microsoft.com/office/drawing/2014/main" val="20000"/>
                    </a:ext>
                  </a:extLst>
                </a:gridCol>
              </a:tblGrid>
              <a:tr h="370840">
                <a:tc>
                  <a:txBody>
                    <a:bodyPr/>
                    <a:lstStyle/>
                    <a:p>
                      <a:r>
                        <a:rPr lang="en-US" dirty="0"/>
                        <a:t>                                                    Annexure 2</a:t>
                      </a:r>
                    </a:p>
                    <a:p>
                      <a:r>
                        <a:rPr lang="en-US" dirty="0"/>
                        <a:t>Medals</a:t>
                      </a:r>
                      <a:r>
                        <a:rPr lang="en-US" baseline="0" dirty="0"/>
                        <a:t> and Trophies</a:t>
                      </a:r>
                      <a:endParaRPr lang="en-US" dirty="0"/>
                    </a:p>
                  </a:txBody>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66966260"/>
              </p:ext>
            </p:extLst>
          </p:nvPr>
        </p:nvGraphicFramePr>
        <p:xfrm>
          <a:off x="1422400" y="1814369"/>
          <a:ext cx="6234545" cy="1483360"/>
        </p:xfrm>
        <a:graphic>
          <a:graphicData uri="http://schemas.openxmlformats.org/drawingml/2006/table">
            <a:tbl>
              <a:tblPr firstRow="1" bandRow="1">
                <a:tableStyleId>{5AE424DF-492F-4D7E-98B8-C93BBE149FBC}</a:tableStyleId>
              </a:tblPr>
              <a:tblGrid>
                <a:gridCol w="637309">
                  <a:extLst>
                    <a:ext uri="{9D8B030D-6E8A-4147-A177-3AD203B41FA5}">
                      <a16:colId xmlns:a16="http://schemas.microsoft.com/office/drawing/2014/main" val="20000"/>
                    </a:ext>
                  </a:extLst>
                </a:gridCol>
                <a:gridCol w="1801091">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357745">
                  <a:extLst>
                    <a:ext uri="{9D8B030D-6E8A-4147-A177-3AD203B41FA5}">
                      <a16:colId xmlns:a16="http://schemas.microsoft.com/office/drawing/2014/main" val="20004"/>
                    </a:ext>
                  </a:extLst>
                </a:gridCol>
              </a:tblGrid>
              <a:tr h="370840">
                <a:tc>
                  <a:txBody>
                    <a:bodyPr/>
                    <a:lstStyle/>
                    <a:p>
                      <a:r>
                        <a:rPr lang="en-US" dirty="0"/>
                        <a:t>SNO</a:t>
                      </a:r>
                    </a:p>
                  </a:txBody>
                  <a:tcPr/>
                </a:tc>
                <a:tc>
                  <a:txBody>
                    <a:bodyPr/>
                    <a:lstStyle/>
                    <a:p>
                      <a:r>
                        <a:rPr lang="en-US" dirty="0"/>
                        <a:t>ITEM</a:t>
                      </a:r>
                    </a:p>
                  </a:txBody>
                  <a:tcPr/>
                </a:tc>
                <a:tc>
                  <a:txBody>
                    <a:bodyPr/>
                    <a:lstStyle/>
                    <a:p>
                      <a:r>
                        <a:rPr lang="en-US" dirty="0"/>
                        <a:t>QUANTITY</a:t>
                      </a:r>
                    </a:p>
                  </a:txBody>
                  <a:tcPr/>
                </a:tc>
                <a:tc>
                  <a:txBody>
                    <a:bodyPr/>
                    <a:lstStyle/>
                    <a:p>
                      <a:r>
                        <a:rPr lang="en-US" dirty="0"/>
                        <a:t>PRICE/UNIT</a:t>
                      </a:r>
                    </a:p>
                  </a:txBody>
                  <a:tcPr/>
                </a:tc>
                <a:tc>
                  <a:txBody>
                    <a:bodyPr/>
                    <a:lstStyle/>
                    <a:p>
                      <a:r>
                        <a:rPr lang="en-US" dirty="0"/>
                        <a:t>AMOUNT</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Gold</a:t>
                      </a:r>
                      <a:r>
                        <a:rPr lang="en-US" baseline="0" dirty="0"/>
                        <a:t> Medal</a:t>
                      </a:r>
                      <a:endParaRPr lang="en-US" dirty="0"/>
                    </a:p>
                  </a:txBody>
                  <a:tcPr/>
                </a:tc>
                <a:tc>
                  <a:txBody>
                    <a:bodyPr/>
                    <a:lstStyle/>
                    <a:p>
                      <a:r>
                        <a:rPr lang="en-US" dirty="0"/>
                        <a:t>106</a:t>
                      </a:r>
                    </a:p>
                  </a:txBody>
                  <a:tcPr/>
                </a:tc>
                <a:tc>
                  <a:txBody>
                    <a:bodyPr/>
                    <a:lstStyle/>
                    <a:p>
                      <a:r>
                        <a:rPr lang="en-US" dirty="0"/>
                        <a:t>20</a:t>
                      </a:r>
                    </a:p>
                  </a:txBody>
                  <a:tcPr/>
                </a:tc>
                <a:tc>
                  <a:txBody>
                    <a:bodyPr/>
                    <a:lstStyle/>
                    <a:p>
                      <a:r>
                        <a:rPr lang="en-US" dirty="0"/>
                        <a:t>2120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Silver Medal</a:t>
                      </a:r>
                    </a:p>
                  </a:txBody>
                  <a:tcPr/>
                </a:tc>
                <a:tc>
                  <a:txBody>
                    <a:bodyPr/>
                    <a:lstStyle/>
                    <a:p>
                      <a:r>
                        <a:rPr lang="en-US" dirty="0"/>
                        <a:t>106</a:t>
                      </a:r>
                    </a:p>
                  </a:txBody>
                  <a:tcPr/>
                </a:tc>
                <a:tc>
                  <a:txBody>
                    <a:bodyPr/>
                    <a:lstStyle/>
                    <a:p>
                      <a:r>
                        <a:rPr lang="en-US" dirty="0"/>
                        <a:t>18</a:t>
                      </a:r>
                    </a:p>
                  </a:txBody>
                  <a:tcPr/>
                </a:tc>
                <a:tc>
                  <a:txBody>
                    <a:bodyPr/>
                    <a:lstStyle/>
                    <a:p>
                      <a:r>
                        <a:rPr lang="en-US" dirty="0"/>
                        <a:t>1908</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Trophies</a:t>
                      </a:r>
                    </a:p>
                  </a:txBody>
                  <a:tcPr/>
                </a:tc>
                <a:tc>
                  <a:txBody>
                    <a:bodyPr/>
                    <a:lstStyle/>
                    <a:p>
                      <a:r>
                        <a:rPr lang="en-US" dirty="0"/>
                        <a:t>11</a:t>
                      </a:r>
                    </a:p>
                  </a:txBody>
                  <a:tcPr/>
                </a:tc>
                <a:tc>
                  <a:txBody>
                    <a:bodyPr/>
                    <a:lstStyle/>
                    <a:p>
                      <a:r>
                        <a:rPr lang="en-US" dirty="0"/>
                        <a:t>200</a:t>
                      </a:r>
                    </a:p>
                  </a:txBody>
                  <a:tcPr/>
                </a:tc>
                <a:tc>
                  <a:txBody>
                    <a:bodyPr/>
                    <a:lstStyle/>
                    <a:p>
                      <a:r>
                        <a:rPr lang="en-US" dirty="0"/>
                        <a:t>2200</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1317512"/>
              </p:ext>
            </p:extLst>
          </p:nvPr>
        </p:nvGraphicFramePr>
        <p:xfrm>
          <a:off x="1422398" y="3301423"/>
          <a:ext cx="6234546" cy="370840"/>
        </p:xfrm>
        <a:graphic>
          <a:graphicData uri="http://schemas.openxmlformats.org/drawingml/2006/table">
            <a:tbl>
              <a:tblPr firstRow="1" bandRow="1">
                <a:tableStyleId>{5AE424DF-492F-4D7E-98B8-C93BBE149FBC}</a:tableStyleId>
              </a:tblPr>
              <a:tblGrid>
                <a:gridCol w="3657602">
                  <a:extLst>
                    <a:ext uri="{9D8B030D-6E8A-4147-A177-3AD203B41FA5}">
                      <a16:colId xmlns:a16="http://schemas.microsoft.com/office/drawing/2014/main" val="20000"/>
                    </a:ext>
                  </a:extLst>
                </a:gridCol>
                <a:gridCol w="2576944">
                  <a:extLst>
                    <a:ext uri="{9D8B030D-6E8A-4147-A177-3AD203B41FA5}">
                      <a16:colId xmlns:a16="http://schemas.microsoft.com/office/drawing/2014/main" val="20001"/>
                    </a:ext>
                  </a:extLst>
                </a:gridCol>
              </a:tblGrid>
              <a:tr h="370840">
                <a:tc>
                  <a:txBody>
                    <a:bodyPr/>
                    <a:lstStyle/>
                    <a:p>
                      <a:r>
                        <a:rPr lang="en-US" dirty="0"/>
                        <a:t>TOTAL</a:t>
                      </a:r>
                    </a:p>
                  </a:txBody>
                  <a:tcPr/>
                </a:tc>
                <a:tc>
                  <a:txBody>
                    <a:bodyPr/>
                    <a:lstStyle/>
                    <a:p>
                      <a:r>
                        <a:rPr lang="en-US" dirty="0"/>
                        <a:t>6228</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4068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91491" y="2364508"/>
            <a:ext cx="6747163" cy="1597891"/>
          </a:xfrm>
          <a:prstGeom prst="rect">
            <a:avLst/>
          </a:prstGeom>
        </p:spPr>
        <p:txBody>
          <a:bodyPr wrap="square" lIns="91425" tIns="91425" rIns="91425" bIns="91425" anchor="ctr" anchorCtr="0">
            <a:noAutofit/>
          </a:bodyPr>
          <a:lstStyle/>
          <a:p>
            <a:pPr algn="just">
              <a:buNone/>
            </a:pPr>
            <a:r>
              <a:rPr lang="en-IN" dirty="0">
                <a:latin typeface="Calibri" pitchFamily="34" charset="0"/>
              </a:rPr>
              <a:t>         </a:t>
            </a:r>
          </a:p>
          <a:p>
            <a:pPr algn="just">
              <a:buNone/>
            </a:pPr>
            <a:endParaRPr lang="en-IN" dirty="0">
              <a:latin typeface="Calibri" pitchFamily="34" charset="0"/>
            </a:endParaRPr>
          </a:p>
          <a:p>
            <a:pPr algn="just">
              <a:buNone/>
            </a:pP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graphicFrame>
        <p:nvGraphicFramePr>
          <p:cNvPr id="6" name="Table 5"/>
          <p:cNvGraphicFramePr>
            <a:graphicFrameLocks noGrp="1"/>
          </p:cNvGraphicFramePr>
          <p:nvPr>
            <p:extLst>
              <p:ext uri="{D42A27DB-BD31-4B8C-83A1-F6EECF244321}">
                <p14:modId xmlns:p14="http://schemas.microsoft.com/office/powerpoint/2010/main" val="1350731109"/>
              </p:ext>
            </p:extLst>
          </p:nvPr>
        </p:nvGraphicFramePr>
        <p:xfrm>
          <a:off x="1422399" y="1278659"/>
          <a:ext cx="6234545" cy="518160"/>
        </p:xfrm>
        <a:graphic>
          <a:graphicData uri="http://schemas.openxmlformats.org/drawingml/2006/table">
            <a:tbl>
              <a:tblPr firstRow="1" bandRow="1">
                <a:tableStyleId>{5AE424DF-492F-4D7E-98B8-C93BBE149FBC}</a:tableStyleId>
              </a:tblPr>
              <a:tblGrid>
                <a:gridCol w="6234545">
                  <a:extLst>
                    <a:ext uri="{9D8B030D-6E8A-4147-A177-3AD203B41FA5}">
                      <a16:colId xmlns:a16="http://schemas.microsoft.com/office/drawing/2014/main" val="20000"/>
                    </a:ext>
                  </a:extLst>
                </a:gridCol>
              </a:tblGrid>
              <a:tr h="370840">
                <a:tc>
                  <a:txBody>
                    <a:bodyPr/>
                    <a:lstStyle/>
                    <a:p>
                      <a:r>
                        <a:rPr lang="en-US" dirty="0"/>
                        <a:t>                                                    Annexure 3</a:t>
                      </a:r>
                    </a:p>
                    <a:p>
                      <a:r>
                        <a:rPr lang="en-US" dirty="0"/>
                        <a:t>Accomodation</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00877360"/>
              </p:ext>
            </p:extLst>
          </p:nvPr>
        </p:nvGraphicFramePr>
        <p:xfrm>
          <a:off x="1422398" y="3301423"/>
          <a:ext cx="6234546" cy="370840"/>
        </p:xfrm>
        <a:graphic>
          <a:graphicData uri="http://schemas.openxmlformats.org/drawingml/2006/table">
            <a:tbl>
              <a:tblPr firstRow="1" bandRow="1">
                <a:tableStyleId>{5AE424DF-492F-4D7E-98B8-C93BBE149FBC}</a:tableStyleId>
              </a:tblPr>
              <a:tblGrid>
                <a:gridCol w="3657602">
                  <a:extLst>
                    <a:ext uri="{9D8B030D-6E8A-4147-A177-3AD203B41FA5}">
                      <a16:colId xmlns:a16="http://schemas.microsoft.com/office/drawing/2014/main" val="20000"/>
                    </a:ext>
                  </a:extLst>
                </a:gridCol>
                <a:gridCol w="2576944">
                  <a:extLst>
                    <a:ext uri="{9D8B030D-6E8A-4147-A177-3AD203B41FA5}">
                      <a16:colId xmlns:a16="http://schemas.microsoft.com/office/drawing/2014/main" val="20001"/>
                    </a:ext>
                  </a:extLst>
                </a:gridCol>
              </a:tblGrid>
              <a:tr h="370840">
                <a:tc>
                  <a:txBody>
                    <a:bodyPr/>
                    <a:lstStyle/>
                    <a:p>
                      <a:r>
                        <a:rPr lang="en-US" dirty="0"/>
                        <a:t>TOTAL</a:t>
                      </a:r>
                    </a:p>
                  </a:txBody>
                  <a:tcPr/>
                </a:tc>
                <a:tc>
                  <a:txBody>
                    <a:bodyPr/>
                    <a:lstStyle/>
                    <a:p>
                      <a:r>
                        <a:rPr lang="en-US" dirty="0"/>
                        <a:t>15500</a:t>
                      </a:r>
                    </a:p>
                  </a:txBody>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68582647"/>
              </p:ext>
            </p:extLst>
          </p:nvPr>
        </p:nvGraphicFramePr>
        <p:xfrm>
          <a:off x="1422400" y="1832841"/>
          <a:ext cx="6206836" cy="1259840"/>
        </p:xfrm>
        <a:graphic>
          <a:graphicData uri="http://schemas.openxmlformats.org/drawingml/2006/table">
            <a:tbl>
              <a:tblPr firstRow="1" bandRow="1">
                <a:tableStyleId>{5AE424DF-492F-4D7E-98B8-C93BBE149FBC}</a:tableStyleId>
              </a:tblPr>
              <a:tblGrid>
                <a:gridCol w="692727">
                  <a:extLst>
                    <a:ext uri="{9D8B030D-6E8A-4147-A177-3AD203B41FA5}">
                      <a16:colId xmlns:a16="http://schemas.microsoft.com/office/drawing/2014/main" val="20000"/>
                    </a:ext>
                  </a:extLst>
                </a:gridCol>
                <a:gridCol w="1339273">
                  <a:extLst>
                    <a:ext uri="{9D8B030D-6E8A-4147-A177-3AD203B41FA5}">
                      <a16:colId xmlns:a16="http://schemas.microsoft.com/office/drawing/2014/main" val="20001"/>
                    </a:ext>
                  </a:extLst>
                </a:gridCol>
                <a:gridCol w="1283855">
                  <a:extLst>
                    <a:ext uri="{9D8B030D-6E8A-4147-A177-3AD203B41FA5}">
                      <a16:colId xmlns:a16="http://schemas.microsoft.com/office/drawing/2014/main" val="20002"/>
                    </a:ext>
                  </a:extLst>
                </a:gridCol>
                <a:gridCol w="868218">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06763">
                  <a:extLst>
                    <a:ext uri="{9D8B030D-6E8A-4147-A177-3AD203B41FA5}">
                      <a16:colId xmlns:a16="http://schemas.microsoft.com/office/drawing/2014/main" val="20005"/>
                    </a:ext>
                  </a:extLst>
                </a:gridCol>
              </a:tblGrid>
              <a:tr h="370840">
                <a:tc>
                  <a:txBody>
                    <a:bodyPr/>
                    <a:lstStyle/>
                    <a:p>
                      <a:r>
                        <a:rPr lang="en-US" dirty="0"/>
                        <a:t>SNo.</a:t>
                      </a:r>
                    </a:p>
                  </a:txBody>
                  <a:tcPr/>
                </a:tc>
                <a:tc>
                  <a:txBody>
                    <a:bodyPr/>
                    <a:lstStyle/>
                    <a:p>
                      <a:r>
                        <a:rPr lang="en-US" dirty="0"/>
                        <a:t>Items</a:t>
                      </a:r>
                    </a:p>
                  </a:txBody>
                  <a:tcPr/>
                </a:tc>
                <a:tc>
                  <a:txBody>
                    <a:bodyPr/>
                    <a:lstStyle/>
                    <a:p>
                      <a:r>
                        <a:rPr lang="en-US" dirty="0"/>
                        <a:t>  No.of</a:t>
                      </a:r>
                      <a:r>
                        <a:rPr lang="en-US" baseline="0" dirty="0"/>
                        <a:t> </a:t>
                      </a:r>
                      <a:r>
                        <a:rPr lang="en-US" dirty="0"/>
                        <a:t>days</a:t>
                      </a:r>
                    </a:p>
                  </a:txBody>
                  <a:tcPr/>
                </a:tc>
                <a:tc>
                  <a:txBody>
                    <a:bodyPr/>
                    <a:lstStyle/>
                    <a:p>
                      <a:r>
                        <a:rPr lang="en-US" dirty="0"/>
                        <a:t>Quantity</a:t>
                      </a:r>
                    </a:p>
                  </a:txBody>
                  <a:tcPr/>
                </a:tc>
                <a:tc>
                  <a:txBody>
                    <a:bodyPr/>
                    <a:lstStyle/>
                    <a:p>
                      <a:r>
                        <a:rPr lang="en-US" dirty="0"/>
                        <a:t>Price/unit</a:t>
                      </a:r>
                    </a:p>
                  </a:txBody>
                  <a:tcPr/>
                </a:tc>
                <a:tc>
                  <a:txBody>
                    <a:bodyPr/>
                    <a:lstStyle/>
                    <a:p>
                      <a:r>
                        <a:rPr lang="en-US" dirty="0"/>
                        <a:t>Amount</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Bedsheet</a:t>
                      </a:r>
                    </a:p>
                  </a:txBody>
                  <a:tcPr/>
                </a:tc>
                <a:tc>
                  <a:txBody>
                    <a:bodyPr/>
                    <a:lstStyle/>
                    <a:p>
                      <a:r>
                        <a:rPr lang="en-US" dirty="0"/>
                        <a:t>3</a:t>
                      </a:r>
                    </a:p>
                  </a:txBody>
                  <a:tcPr/>
                </a:tc>
                <a:tc>
                  <a:txBody>
                    <a:bodyPr/>
                    <a:lstStyle/>
                    <a:p>
                      <a:r>
                        <a:rPr lang="en-US" dirty="0"/>
                        <a:t>250</a:t>
                      </a:r>
                    </a:p>
                  </a:txBody>
                  <a:tcPr/>
                </a:tc>
                <a:tc>
                  <a:txBody>
                    <a:bodyPr/>
                    <a:lstStyle/>
                    <a:p>
                      <a:r>
                        <a:rPr lang="en-US" dirty="0"/>
                        <a:t>10</a:t>
                      </a:r>
                    </a:p>
                  </a:txBody>
                  <a:tcPr/>
                </a:tc>
                <a:tc>
                  <a:txBody>
                    <a:bodyPr/>
                    <a:lstStyle/>
                    <a:p>
                      <a:r>
                        <a:rPr lang="en-US" dirty="0"/>
                        <a:t>7500</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Tent,Stall</a:t>
                      </a:r>
                      <a:r>
                        <a:rPr lang="en-US" baseline="0" dirty="0"/>
                        <a:t> and cha</a:t>
                      </a:r>
                      <a:r>
                        <a:rPr lang="en-US" dirty="0"/>
                        <a:t>irs</a:t>
                      </a:r>
                    </a:p>
                  </a:txBody>
                  <a:tcPr/>
                </a:tc>
                <a:tc>
                  <a:txBody>
                    <a:bodyPr/>
                    <a:lstStyle/>
                    <a:p>
                      <a:r>
                        <a:rPr lang="en-US" dirty="0"/>
                        <a:t>3</a:t>
                      </a:r>
                    </a:p>
                  </a:txBody>
                  <a:tcPr/>
                </a:tc>
                <a:tc>
                  <a:txBody>
                    <a:bodyPr/>
                    <a:lstStyle/>
                    <a:p>
                      <a:r>
                        <a:rPr lang="en-US" dirty="0"/>
                        <a:t>   -</a:t>
                      </a:r>
                    </a:p>
                  </a:txBody>
                  <a:tcPr/>
                </a:tc>
                <a:tc>
                  <a:txBody>
                    <a:bodyPr/>
                    <a:lstStyle/>
                    <a:p>
                      <a:r>
                        <a:rPr lang="en-US" dirty="0"/>
                        <a:t>    -</a:t>
                      </a:r>
                    </a:p>
                  </a:txBody>
                  <a:tcPr/>
                </a:tc>
                <a:tc>
                  <a:txBody>
                    <a:bodyPr/>
                    <a:lstStyle/>
                    <a:p>
                      <a:r>
                        <a:rPr lang="en-US" dirty="0"/>
                        <a:t>8000</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9103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idx="4294967295"/>
          </p:nvPr>
        </p:nvSpPr>
        <p:spPr>
          <a:xfrm>
            <a:off x="1188150" y="1457390"/>
            <a:ext cx="6767100" cy="1136292"/>
          </a:xfrm>
          <a:prstGeom prst="rect">
            <a:avLst/>
          </a:prstGeom>
        </p:spPr>
        <p:txBody>
          <a:bodyPr wrap="square" lIns="91425" tIns="91425" rIns="91425" bIns="91425" anchor="b" anchorCtr="0">
            <a:noAutofit/>
          </a:bodyPr>
          <a:lstStyle/>
          <a:p>
            <a:r>
              <a:rPr lang="en-IN" sz="2800" b="0" dirty="0">
                <a:solidFill>
                  <a:srgbClr val="FFFFFF"/>
                </a:solidFill>
                <a:latin typeface="Castellar" panose="020A0402060406010301" pitchFamily="18" charset="0"/>
              </a:rPr>
              <a:t>Annual Cultural Fest</a:t>
            </a:r>
            <a:br>
              <a:rPr lang="en" sz="1800" dirty="0">
                <a:solidFill>
                  <a:srgbClr val="FFFFFF"/>
                </a:solidFill>
                <a:latin typeface="Castellar" panose="020A0402060406010301" pitchFamily="18" charset="0"/>
              </a:rPr>
            </a:br>
            <a:endParaRPr lang="en" sz="1800" dirty="0">
              <a:solidFill>
                <a:srgbClr val="FFFFFF"/>
              </a:solidFill>
            </a:endParaRPr>
          </a:p>
        </p:txBody>
      </p:sp>
      <p:sp>
        <p:nvSpPr>
          <p:cNvPr id="65" name="Shape 65"/>
          <p:cNvSpPr txBox="1">
            <a:spLocks noGrp="1"/>
          </p:cNvSpPr>
          <p:nvPr>
            <p:ph type="subTitle" idx="4294967295"/>
          </p:nvPr>
        </p:nvSpPr>
        <p:spPr>
          <a:xfrm>
            <a:off x="1188150" y="1962796"/>
            <a:ext cx="6767100" cy="1649700"/>
          </a:xfrm>
          <a:prstGeom prst="rect">
            <a:avLst/>
          </a:prstGeom>
        </p:spPr>
        <p:txBody>
          <a:bodyPr wrap="square" lIns="91425" tIns="91425" rIns="91425" bIns="91425" anchor="t" anchorCtr="0">
            <a:noAutofit/>
          </a:bodyPr>
          <a:lstStyle/>
          <a:p>
            <a:pPr lvl="0" algn="ctr" rtl="0">
              <a:spcBef>
                <a:spcPts val="0"/>
              </a:spcBef>
              <a:buNone/>
            </a:pPr>
            <a:endParaRPr sz="1400" dirty="0">
              <a:solidFill>
                <a:srgbClr val="FFFFFF"/>
              </a:solidFill>
            </a:endParaRPr>
          </a:p>
          <a:p>
            <a:pPr lvl="0" algn="ctr" rtl="0">
              <a:spcBef>
                <a:spcPts val="0"/>
              </a:spcBef>
              <a:buClr>
                <a:schemeClr val="dk1"/>
              </a:buClr>
              <a:buSzPct val="78571"/>
              <a:buFont typeface="Arial"/>
              <a:buNone/>
            </a:pPr>
            <a:r>
              <a:rPr lang="en-IN" sz="4800" dirty="0">
                <a:solidFill>
                  <a:srgbClr val="FFFFFF"/>
                </a:solidFill>
                <a:latin typeface="Castellar" panose="020A0402060406010301" pitchFamily="18" charset="0"/>
              </a:rPr>
              <a:t>D’EQUINOX 2k18</a:t>
            </a:r>
            <a:endParaRPr lang="en" sz="4800" dirty="0">
              <a:solidFill>
                <a:srgbClr val="FFFFFF"/>
              </a:solidFill>
              <a:latin typeface="Castellar" panose="020A0402060406010301" pitchFamily="18" charset="0"/>
            </a:endParaRPr>
          </a:p>
        </p:txBody>
      </p:sp>
      <p:sp>
        <p:nvSpPr>
          <p:cNvPr id="67" name="Shape 67"/>
          <p:cNvSpPr txBox="1">
            <a:spLocks noGrp="1"/>
          </p:cNvSpPr>
          <p:nvPr>
            <p:ph type="sldNum" idx="12"/>
          </p:nvPr>
        </p:nvSpPr>
        <p:spPr>
          <a:xfrm>
            <a:off x="1188150" y="3948600"/>
            <a:ext cx="6767100" cy="11949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27</a:t>
            </a:fld>
            <a:endParaRPr lang="en" dirty="0"/>
          </a:p>
        </p:txBody>
      </p:sp>
    </p:spTree>
    <p:extLst>
      <p:ext uri="{BB962C8B-B14F-4D97-AF65-F5344CB8AC3E}">
        <p14:creationId xmlns:p14="http://schemas.microsoft.com/office/powerpoint/2010/main" val="138059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3 Day cultural fest open for participation from sister universities as well as other esteemed educational institutes across the nation.</a:t>
            </a:r>
          </a:p>
          <a:p>
            <a:pPr marL="274320" indent="0" algn="just">
              <a:buNone/>
            </a:pPr>
            <a:r>
              <a:rPr lang="en-IN" dirty="0">
                <a:latin typeface="Calibri" pitchFamily="34" charset="0"/>
              </a:rPr>
              <a:t>Major attractions:</a:t>
            </a:r>
          </a:p>
          <a:p>
            <a:pPr marL="560070" indent="-285750" algn="just">
              <a:buFont typeface="Arial" panose="020B0604020202020204" pitchFamily="34" charset="0"/>
              <a:buChar char="•"/>
            </a:pPr>
            <a:r>
              <a:rPr lang="en-IN" dirty="0">
                <a:latin typeface="Calibri" pitchFamily="34" charset="0"/>
              </a:rPr>
              <a:t>Reputed Band</a:t>
            </a:r>
          </a:p>
          <a:p>
            <a:pPr marL="560070" indent="-285750" algn="just">
              <a:buFont typeface="Arial" panose="020B0604020202020204" pitchFamily="34" charset="0"/>
              <a:buChar char="•"/>
            </a:pPr>
            <a:r>
              <a:rPr lang="en-IN" dirty="0">
                <a:latin typeface="Calibri" pitchFamily="34" charset="0"/>
              </a:rPr>
              <a:t>Famous Bollywood Playback Singer</a:t>
            </a:r>
          </a:p>
          <a:p>
            <a:pPr marL="560070" indent="-285750" algn="just">
              <a:buFont typeface="Arial" panose="020B0604020202020204" pitchFamily="34" charset="0"/>
              <a:buChar char="•"/>
            </a:pPr>
            <a:r>
              <a:rPr lang="en-IN" dirty="0">
                <a:latin typeface="Calibri" pitchFamily="34" charset="0"/>
              </a:rPr>
              <a:t>Various day events along with theme nights.</a:t>
            </a:r>
          </a:p>
          <a:p>
            <a:pPr marL="560070" indent="-285750" algn="just">
              <a:buFont typeface="Arial" panose="020B0604020202020204" pitchFamily="34" charset="0"/>
              <a:buChar char="•"/>
            </a:pPr>
            <a:r>
              <a:rPr lang="en-IN" dirty="0">
                <a:latin typeface="Calibri" pitchFamily="34" charset="0"/>
              </a:rPr>
              <a:t>Instrumental VJ Night</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74809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914399" y="2307649"/>
            <a:ext cx="7031183" cy="819150"/>
          </a:xfrm>
          <a:prstGeom prst="rect">
            <a:avLst/>
          </a:prstGeom>
        </p:spPr>
        <p:txBody>
          <a:bodyPr wrap="square" lIns="91425" tIns="91425" rIns="91425" bIns="91425" anchor="ctr" anchorCtr="0">
            <a:noAutofit/>
          </a:bodyPr>
          <a:lstStyle/>
          <a:p>
            <a:pPr marL="274320" indent="0">
              <a:buNone/>
            </a:pPr>
            <a:r>
              <a:rPr lang="en-US" sz="1600" dirty="0">
                <a:latin typeface="Calibri" pitchFamily="34" charset="0"/>
              </a:rPr>
              <a:t>MOTIVES OF OPEN CULTURAL FEST</a:t>
            </a:r>
          </a:p>
          <a:p>
            <a:pPr marL="274320" indent="0" algn="just">
              <a:buNone/>
            </a:pPr>
            <a:r>
              <a:rPr lang="en-US" sz="1600" b="0" dirty="0">
                <a:latin typeface="Calibri" pitchFamily="34" charset="0"/>
              </a:rPr>
              <a:t>Enhanced participation of students, both from outside and inside the campus.</a:t>
            </a:r>
          </a:p>
          <a:p>
            <a:pPr marL="274320" indent="0" algn="just">
              <a:buNone/>
            </a:pPr>
            <a:r>
              <a:rPr lang="en-US" sz="1600" b="0" dirty="0">
                <a:latin typeface="Calibri" pitchFamily="34" charset="0"/>
              </a:rPr>
              <a:t>Better tie-ups with our sister universities in regards to Cultural events as well as transcending beyond that.</a:t>
            </a:r>
          </a:p>
          <a:p>
            <a:pPr marL="274320" indent="0" algn="just">
              <a:buNone/>
            </a:pPr>
            <a:r>
              <a:rPr lang="en-US" sz="1600" b="0" dirty="0">
                <a:latin typeface="Calibri" pitchFamily="34" charset="0"/>
              </a:rPr>
              <a:t>Student registrations from outside would result in revenue generation which will be  beneficial  in taking our event’s standard to the next level.</a:t>
            </a:r>
          </a:p>
          <a:p>
            <a:pPr marL="274320" indent="0" algn="just">
              <a:buNone/>
            </a:pPr>
            <a:r>
              <a:rPr lang="en-US" sz="1600" b="0" dirty="0">
                <a:latin typeface="Calibri" pitchFamily="34" charset="0"/>
              </a:rPr>
              <a:t>It will benefit the University by candidly publicizing its cultural, infrastructural and educational facilities.</a:t>
            </a:r>
          </a:p>
          <a:p>
            <a:pPr lvl="0" algn="just">
              <a:buNone/>
            </a:pPr>
            <a:endParaRPr lang="en" dirty="0"/>
          </a:p>
        </p:txBody>
      </p:sp>
    </p:spTree>
    <p:extLst>
      <p:ext uri="{BB962C8B-B14F-4D97-AF65-F5344CB8AC3E}">
        <p14:creationId xmlns:p14="http://schemas.microsoft.com/office/powerpoint/2010/main" val="191676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For sports enthusiasts,Sangharsh is a platform created for extramural participants by JAYPEE UNIVERSITY OF ENGINEERING AND TECHNOLOGY.This intercollegiate will have footfall from across the nation.</a:t>
            </a:r>
          </a:p>
          <a:p>
            <a:pPr algn="just">
              <a:buNone/>
            </a:pPr>
            <a:r>
              <a:rPr lang="en-IN" dirty="0">
                <a:latin typeface="Calibri" pitchFamily="34" charset="0"/>
              </a:rPr>
              <a:t>This fest guarantees 3 days of cut-throat competition,where the participants get to use and hone their talents.It provides great exposure as they get to be part of such an institute.Sangharsh aims at reaching to an exhilarating and unforgetable experience to all its participants.</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570069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200" y="925200"/>
            <a:ext cx="7293300" cy="3293100"/>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5</a:t>
            </a:r>
          </a:p>
          <a:p>
            <a:pPr lvl="0" rtl="0">
              <a:spcBef>
                <a:spcPts val="0"/>
              </a:spcBef>
              <a:buNone/>
            </a:pPr>
            <a:r>
              <a:rPr lang="en-IN" sz="3600" b="0" dirty="0">
                <a:latin typeface="Castellar" panose="020A0402060406010301" pitchFamily="18" charset="0"/>
              </a:rPr>
              <a:t>RAGA : WAR OF BANDS</a:t>
            </a:r>
            <a:endParaRPr lang="en" sz="3600" b="0" dirty="0">
              <a:latin typeface="Castellar" panose="020A0402060406010301" pitchFamily="18" charset="0"/>
            </a:endParaRPr>
          </a:p>
        </p:txBody>
      </p:sp>
      <p:pic>
        <p:nvPicPr>
          <p:cNvPr id="3" name="Picture 2">
            <a:extLst>
              <a:ext uri="{FF2B5EF4-FFF2-40B4-BE49-F238E27FC236}">
                <a16:creationId xmlns:a16="http://schemas.microsoft.com/office/drawing/2014/main" id="{01D16CBB-9B71-48E0-BBC0-09F0526B8AD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3000"/>
                    </a14:imgEffect>
                  </a14:imgLayer>
                </a14:imgProps>
              </a:ext>
            </a:extLst>
          </a:blip>
          <a:stretch>
            <a:fillRect/>
          </a:stretch>
        </p:blipFill>
        <p:spPr>
          <a:xfrm>
            <a:off x="0" y="0"/>
            <a:ext cx="9144000" cy="5143500"/>
          </a:xfrm>
          <a:prstGeom prst="rect">
            <a:avLst/>
          </a:prstGeom>
          <a:effectLst>
            <a:softEdge rad="139700"/>
          </a:effectLst>
        </p:spPr>
      </p:pic>
      <p:sp>
        <p:nvSpPr>
          <p:cNvPr id="5" name="Shape 72">
            <a:extLst>
              <a:ext uri="{FF2B5EF4-FFF2-40B4-BE49-F238E27FC236}">
                <a16:creationId xmlns:a16="http://schemas.microsoft.com/office/drawing/2014/main" id="{7D29407D-9934-4AC3-9F72-C240812D5671}"/>
              </a:ext>
            </a:extLst>
          </p:cNvPr>
          <p:cNvSpPr txBox="1">
            <a:spLocks/>
          </p:cNvSpPr>
          <p:nvPr/>
        </p:nvSpPr>
        <p:spPr>
          <a:xfrm>
            <a:off x="1077600" y="1077600"/>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 sz="2800" b="0" dirty="0">
              <a:latin typeface="Castellar" panose="020A0402060406010301" pitchFamily="18" charset="0"/>
            </a:endParaRPr>
          </a:p>
          <a:p>
            <a:r>
              <a:rPr lang="en-IN" sz="3600" b="0" dirty="0">
                <a:latin typeface="Castellar" panose="020A0402060406010301" pitchFamily="18" charset="0"/>
              </a:rPr>
              <a:t>RAGA : WAR OF BANDS</a:t>
            </a:r>
            <a:endParaRPr lang="en" sz="3600" b="0" dirty="0">
              <a:latin typeface="Castellar" panose="020A0402060406010301" pitchFamily="18" charset="0"/>
            </a:endParaRPr>
          </a:p>
        </p:txBody>
      </p:sp>
    </p:spTree>
    <p:extLst>
      <p:ext uri="{BB962C8B-B14F-4D97-AF65-F5344CB8AC3E}">
        <p14:creationId xmlns:p14="http://schemas.microsoft.com/office/powerpoint/2010/main" val="274954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76879" y="1926346"/>
            <a:ext cx="6774871" cy="819150"/>
          </a:xfrm>
          <a:prstGeom prst="rect">
            <a:avLst/>
          </a:prstGeom>
        </p:spPr>
        <p:txBody>
          <a:bodyPr wrap="square" lIns="91425" tIns="91425" rIns="91425" bIns="91425" anchor="ctr" anchorCtr="0">
            <a:noAutofit/>
          </a:bodyPr>
          <a:lstStyle/>
          <a:p>
            <a:pPr lvl="0" algn="just">
              <a:buNone/>
            </a:pPr>
            <a:r>
              <a:rPr lang="en-IN" dirty="0"/>
              <a:t>Where words fail , music speaks . Captivating vocals , mellifluous keyboard , breath-taking guitars , and spell-binding drums all put together to a gob smacked evening. </a:t>
            </a:r>
          </a:p>
          <a:p>
            <a:pPr lvl="0" algn="just">
              <a:buNone/>
            </a:pPr>
            <a:endParaRPr lang="en-IN" dirty="0"/>
          </a:p>
          <a:p>
            <a:pPr lvl="0" algn="just">
              <a:buNone/>
            </a:pPr>
            <a:r>
              <a:rPr lang="en-US" dirty="0"/>
              <a:t>Cash prize worth INR 20,000/-</a:t>
            </a:r>
          </a:p>
          <a:p>
            <a:pPr lvl="0" algn="just">
              <a:buNone/>
            </a:pPr>
            <a:endParaRPr lang="en-US" dirty="0"/>
          </a:p>
          <a:p>
            <a:pPr lvl="0" algn="just">
              <a:buNone/>
            </a:pPr>
            <a:r>
              <a:rPr lang="en-US" dirty="0"/>
              <a:t>Tentative Budget INR 50,000/-</a:t>
            </a:r>
            <a:endParaRPr lang="en" dirty="0"/>
          </a:p>
        </p:txBody>
      </p:sp>
    </p:spTree>
    <p:extLst>
      <p:ext uri="{BB962C8B-B14F-4D97-AF65-F5344CB8AC3E}">
        <p14:creationId xmlns:p14="http://schemas.microsoft.com/office/powerpoint/2010/main" val="388985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200" y="925200"/>
            <a:ext cx="7293300" cy="3293100"/>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6</a:t>
            </a:r>
          </a:p>
          <a:p>
            <a:pPr lvl="0" rtl="0">
              <a:spcBef>
                <a:spcPts val="0"/>
              </a:spcBef>
              <a:buNone/>
            </a:pPr>
            <a:r>
              <a:rPr lang="en-IN" sz="3600" b="0" dirty="0">
                <a:latin typeface="Castellar" panose="020A0402060406010301" pitchFamily="18" charset="0"/>
              </a:rPr>
              <a:t>STAGECRAFT</a:t>
            </a:r>
            <a:endParaRPr lang="en" sz="3600" b="0" dirty="0">
              <a:latin typeface="Castellar" panose="020A0402060406010301" pitchFamily="18" charset="0"/>
            </a:endParaRPr>
          </a:p>
        </p:txBody>
      </p:sp>
      <p:pic>
        <p:nvPicPr>
          <p:cNvPr id="3" name="Picture 2">
            <a:extLst>
              <a:ext uri="{FF2B5EF4-FFF2-40B4-BE49-F238E27FC236}">
                <a16:creationId xmlns:a16="http://schemas.microsoft.com/office/drawing/2014/main" id="{53652544-610E-4A84-B984-C02F5D7D269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1000"/>
                    </a14:imgEffect>
                  </a14:imgLayer>
                </a14:imgProps>
              </a:ext>
            </a:extLst>
          </a:blip>
          <a:stretch>
            <a:fillRect/>
          </a:stretch>
        </p:blipFill>
        <p:spPr>
          <a:xfrm>
            <a:off x="0" y="0"/>
            <a:ext cx="9144000" cy="5143500"/>
          </a:xfrm>
          <a:prstGeom prst="rect">
            <a:avLst/>
          </a:prstGeom>
          <a:effectLst>
            <a:softEdge rad="165100"/>
          </a:effectLst>
        </p:spPr>
      </p:pic>
      <p:sp>
        <p:nvSpPr>
          <p:cNvPr id="5" name="Shape 72">
            <a:extLst>
              <a:ext uri="{FF2B5EF4-FFF2-40B4-BE49-F238E27FC236}">
                <a16:creationId xmlns:a16="http://schemas.microsoft.com/office/drawing/2014/main" id="{6C1B7C56-F193-4B8D-9CCB-95DEDF303BF6}"/>
              </a:ext>
            </a:extLst>
          </p:cNvPr>
          <p:cNvSpPr txBox="1">
            <a:spLocks/>
          </p:cNvSpPr>
          <p:nvPr/>
        </p:nvSpPr>
        <p:spPr>
          <a:xfrm>
            <a:off x="1077600" y="1077600"/>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a:latin typeface="Castellar" panose="020A0402060406010301" pitchFamily="18" charset="0"/>
              </a:rPr>
              <a:t>6</a:t>
            </a:r>
          </a:p>
          <a:p>
            <a:r>
              <a:rPr lang="en-IN" sz="3600" b="0">
                <a:latin typeface="Castellar" panose="020A0402060406010301" pitchFamily="18" charset="0"/>
              </a:rPr>
              <a:t>STAGECRAFT</a:t>
            </a:r>
            <a:endParaRPr lang="en" sz="3600" b="0" dirty="0">
              <a:latin typeface="Castellar" panose="020A0402060406010301" pitchFamily="18" charset="0"/>
            </a:endParaRPr>
          </a:p>
        </p:txBody>
      </p:sp>
    </p:spTree>
    <p:extLst>
      <p:ext uri="{BB962C8B-B14F-4D97-AF65-F5344CB8AC3E}">
        <p14:creationId xmlns:p14="http://schemas.microsoft.com/office/powerpoint/2010/main" val="2045180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98418" y="1878156"/>
            <a:ext cx="6733309" cy="819150"/>
          </a:xfrm>
          <a:prstGeom prst="rect">
            <a:avLst/>
          </a:prstGeom>
        </p:spPr>
        <p:txBody>
          <a:bodyPr wrap="square" lIns="91425" tIns="91425" rIns="91425" bIns="91425" anchor="ctr" anchorCtr="0">
            <a:noAutofit/>
          </a:bodyPr>
          <a:lstStyle/>
          <a:p>
            <a:pPr lvl="0" algn="just">
              <a:buNone/>
            </a:pPr>
            <a:r>
              <a:rPr lang="en-IN" dirty="0"/>
              <a:t>Life is like a drama . It's an amazing thing to be able to perform and get a reaction from people that don't know you. They don't automatically think you are wonderful because they love you, they love you because of the story you are telling on stage. </a:t>
            </a:r>
          </a:p>
          <a:p>
            <a:pPr lvl="0" algn="just">
              <a:buNone/>
            </a:pPr>
            <a:endParaRPr lang="en-IN" dirty="0"/>
          </a:p>
          <a:p>
            <a:pPr lvl="0" algn="just">
              <a:buNone/>
            </a:pPr>
            <a:r>
              <a:rPr lang="en-US" dirty="0"/>
              <a:t>Cash prize worth INR 10,000/-</a:t>
            </a:r>
            <a:endParaRPr lang="en" dirty="0"/>
          </a:p>
        </p:txBody>
      </p:sp>
    </p:spTree>
    <p:extLst>
      <p:ext uri="{BB962C8B-B14F-4D97-AF65-F5344CB8AC3E}">
        <p14:creationId xmlns:p14="http://schemas.microsoft.com/office/powerpoint/2010/main" val="1800954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200" y="925200"/>
            <a:ext cx="7293300" cy="3293100"/>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7</a:t>
            </a:r>
          </a:p>
          <a:p>
            <a:pPr lvl="0" rtl="0">
              <a:spcBef>
                <a:spcPts val="0"/>
              </a:spcBef>
              <a:buNone/>
            </a:pPr>
            <a:r>
              <a:rPr lang="en-IN" sz="3600" b="0" dirty="0">
                <a:latin typeface="Castellar" panose="020A0402060406010301" pitchFamily="18" charset="0"/>
              </a:rPr>
              <a:t>NUKKAD NATAK</a:t>
            </a:r>
            <a:endParaRPr lang="en" sz="3600" b="0" dirty="0">
              <a:latin typeface="Castellar" panose="020A0402060406010301" pitchFamily="18" charset="0"/>
            </a:endParaRPr>
          </a:p>
        </p:txBody>
      </p:sp>
      <p:pic>
        <p:nvPicPr>
          <p:cNvPr id="3" name="Picture 2">
            <a:extLst>
              <a:ext uri="{FF2B5EF4-FFF2-40B4-BE49-F238E27FC236}">
                <a16:creationId xmlns:a16="http://schemas.microsoft.com/office/drawing/2014/main" id="{B9156B2D-36DA-4C70-9097-E58708AE76F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4000"/>
                    </a14:imgEffect>
                  </a14:imgLayer>
                </a14:imgProps>
              </a:ext>
            </a:extLst>
          </a:blip>
          <a:stretch>
            <a:fillRect/>
          </a:stretch>
        </p:blipFill>
        <p:spPr>
          <a:xfrm>
            <a:off x="0" y="0"/>
            <a:ext cx="9144000" cy="5143500"/>
          </a:xfrm>
          <a:prstGeom prst="rect">
            <a:avLst/>
          </a:prstGeom>
          <a:effectLst>
            <a:softEdge rad="139700"/>
          </a:effectLst>
        </p:spPr>
      </p:pic>
      <p:sp>
        <p:nvSpPr>
          <p:cNvPr id="5" name="Shape 72">
            <a:extLst>
              <a:ext uri="{FF2B5EF4-FFF2-40B4-BE49-F238E27FC236}">
                <a16:creationId xmlns:a16="http://schemas.microsoft.com/office/drawing/2014/main" id="{0692D483-34BB-4B19-80E5-A32C4A4DA50F}"/>
              </a:ext>
            </a:extLst>
          </p:cNvPr>
          <p:cNvSpPr txBox="1">
            <a:spLocks/>
          </p:cNvSpPr>
          <p:nvPr/>
        </p:nvSpPr>
        <p:spPr>
          <a:xfrm>
            <a:off x="1077600" y="1077600"/>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a:latin typeface="Castellar" panose="020A0402060406010301" pitchFamily="18" charset="0"/>
              </a:rPr>
              <a:t>7</a:t>
            </a:r>
          </a:p>
          <a:p>
            <a:r>
              <a:rPr lang="en-IN" sz="3600" b="0">
                <a:latin typeface="Castellar" panose="020A0402060406010301" pitchFamily="18" charset="0"/>
              </a:rPr>
              <a:t>NUKKAD NATAK</a:t>
            </a:r>
            <a:endParaRPr lang="en" sz="3600" b="0" dirty="0">
              <a:latin typeface="Castellar" panose="020A0402060406010301" pitchFamily="18" charset="0"/>
            </a:endParaRPr>
          </a:p>
        </p:txBody>
      </p:sp>
    </p:spTree>
    <p:extLst>
      <p:ext uri="{BB962C8B-B14F-4D97-AF65-F5344CB8AC3E}">
        <p14:creationId xmlns:p14="http://schemas.microsoft.com/office/powerpoint/2010/main" val="1920915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77636" y="1767321"/>
            <a:ext cx="6788728" cy="819150"/>
          </a:xfrm>
          <a:prstGeom prst="rect">
            <a:avLst/>
          </a:prstGeom>
        </p:spPr>
        <p:txBody>
          <a:bodyPr wrap="square" lIns="91425" tIns="91425" rIns="91425" bIns="91425" anchor="ctr" anchorCtr="0">
            <a:noAutofit/>
          </a:bodyPr>
          <a:lstStyle/>
          <a:p>
            <a:pPr lvl="0" algn="just">
              <a:buNone/>
            </a:pPr>
            <a:r>
              <a:rPr lang="en-IN" dirty="0"/>
              <a:t>From Demonetisation of currency to Global warming bring thunder and lightning in performances that concern you, reality. Voice your thoughts in the most impassioned way through a </a:t>
            </a:r>
            <a:r>
              <a:rPr lang="en-IN" dirty="0" err="1"/>
              <a:t>Nukkad</a:t>
            </a:r>
            <a:r>
              <a:rPr lang="en-IN" dirty="0"/>
              <a:t> </a:t>
            </a:r>
            <a:r>
              <a:rPr lang="en-IN" dirty="0" err="1"/>
              <a:t>Natak</a:t>
            </a:r>
            <a:r>
              <a:rPr lang="en-IN" dirty="0"/>
              <a:t> that moves people to action. </a:t>
            </a:r>
          </a:p>
          <a:p>
            <a:pPr lvl="0" algn="just">
              <a:buNone/>
            </a:pPr>
            <a:endParaRPr lang="en-IN" dirty="0"/>
          </a:p>
          <a:p>
            <a:pPr lvl="0" algn="just">
              <a:buNone/>
            </a:pPr>
            <a:r>
              <a:rPr lang="en-US" dirty="0"/>
              <a:t>Cash prize worth INR 10,000/-</a:t>
            </a:r>
            <a:endParaRPr lang="en" dirty="0"/>
          </a:p>
        </p:txBody>
      </p:sp>
    </p:spTree>
    <p:extLst>
      <p:ext uri="{BB962C8B-B14F-4D97-AF65-F5344CB8AC3E}">
        <p14:creationId xmlns:p14="http://schemas.microsoft.com/office/powerpoint/2010/main" val="1377765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200" y="925200"/>
            <a:ext cx="7293300" cy="3293100"/>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8</a:t>
            </a:r>
          </a:p>
          <a:p>
            <a:pPr lvl="0" rtl="0">
              <a:spcBef>
                <a:spcPts val="0"/>
              </a:spcBef>
              <a:buNone/>
            </a:pPr>
            <a:r>
              <a:rPr lang="en-IN" sz="3600" b="0" dirty="0">
                <a:latin typeface="Castellar" panose="020A0402060406010301" pitchFamily="18" charset="0"/>
              </a:rPr>
              <a:t>VERVE</a:t>
            </a:r>
            <a:endParaRPr lang="en" sz="3600" b="0" dirty="0">
              <a:latin typeface="Castellar" panose="020A0402060406010301" pitchFamily="18" charset="0"/>
            </a:endParaRPr>
          </a:p>
        </p:txBody>
      </p:sp>
      <p:pic>
        <p:nvPicPr>
          <p:cNvPr id="6" name="Picture 5">
            <a:extLst>
              <a:ext uri="{FF2B5EF4-FFF2-40B4-BE49-F238E27FC236}">
                <a16:creationId xmlns:a16="http://schemas.microsoft.com/office/drawing/2014/main" id="{075B5362-AA4F-4B8A-ADBA-764EF3E26E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1000"/>
                    </a14:imgEffect>
                  </a14:imgLayer>
                </a14:imgProps>
              </a:ext>
            </a:extLst>
          </a:blip>
          <a:stretch>
            <a:fillRect/>
          </a:stretch>
        </p:blipFill>
        <p:spPr>
          <a:xfrm>
            <a:off x="0" y="0"/>
            <a:ext cx="9144000" cy="5143500"/>
          </a:xfrm>
          <a:prstGeom prst="rect">
            <a:avLst/>
          </a:prstGeom>
          <a:effectLst>
            <a:softEdge rad="127000"/>
          </a:effectLst>
        </p:spPr>
      </p:pic>
      <p:sp>
        <p:nvSpPr>
          <p:cNvPr id="8" name="Shape 72">
            <a:extLst>
              <a:ext uri="{FF2B5EF4-FFF2-40B4-BE49-F238E27FC236}">
                <a16:creationId xmlns:a16="http://schemas.microsoft.com/office/drawing/2014/main" id="{8B0ABD5C-6F44-4BB7-88F3-DD2CB6F3BADB}"/>
              </a:ext>
            </a:extLst>
          </p:cNvPr>
          <p:cNvSpPr txBox="1">
            <a:spLocks/>
          </p:cNvSpPr>
          <p:nvPr/>
        </p:nvSpPr>
        <p:spPr>
          <a:xfrm>
            <a:off x="1077600" y="1077600"/>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a:latin typeface="Castellar" panose="020A0402060406010301" pitchFamily="18" charset="0"/>
              </a:rPr>
              <a:t>8</a:t>
            </a:r>
          </a:p>
          <a:p>
            <a:r>
              <a:rPr lang="en-IN" sz="3600" b="0">
                <a:latin typeface="Castellar" panose="020A0402060406010301" pitchFamily="18" charset="0"/>
              </a:rPr>
              <a:t>VERVE</a:t>
            </a:r>
            <a:endParaRPr lang="en" sz="3600" b="0" dirty="0">
              <a:latin typeface="Castellar" panose="020A0402060406010301" pitchFamily="18" charset="0"/>
            </a:endParaRPr>
          </a:p>
        </p:txBody>
      </p:sp>
    </p:spTree>
    <p:extLst>
      <p:ext uri="{BB962C8B-B14F-4D97-AF65-F5344CB8AC3E}">
        <p14:creationId xmlns:p14="http://schemas.microsoft.com/office/powerpoint/2010/main" val="328633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77889" y="1941613"/>
            <a:ext cx="6754091" cy="819150"/>
          </a:xfrm>
          <a:prstGeom prst="rect">
            <a:avLst/>
          </a:prstGeom>
        </p:spPr>
        <p:txBody>
          <a:bodyPr wrap="square" lIns="91425" tIns="91425" rIns="91425" bIns="91425" anchor="ctr" anchorCtr="0">
            <a:noAutofit/>
          </a:bodyPr>
          <a:lstStyle/>
          <a:p>
            <a:pPr lvl="0" algn="just">
              <a:buNone/>
            </a:pPr>
            <a:r>
              <a:rPr lang="en-IN" dirty="0"/>
              <a:t>Fashion is an individual statement of expression for each of us and VERVE is the avenue to express yourself. It is the chance to set yourself apart in front of an enthusiastic audience.</a:t>
            </a:r>
          </a:p>
          <a:p>
            <a:pPr lvl="0" algn="just">
              <a:buNone/>
            </a:pPr>
            <a:endParaRPr lang="en-IN" dirty="0"/>
          </a:p>
          <a:p>
            <a:pPr lvl="0" algn="just">
              <a:buNone/>
            </a:pPr>
            <a:r>
              <a:rPr lang="en-US" dirty="0"/>
              <a:t>Cash prize worth INR 15,000/-</a:t>
            </a:r>
          </a:p>
          <a:p>
            <a:pPr lvl="0" algn="just">
              <a:buNone/>
            </a:pPr>
            <a:r>
              <a:rPr lang="en-US" dirty="0"/>
              <a:t>Tentative budget </a:t>
            </a:r>
            <a:r>
              <a:rPr lang="en-US"/>
              <a:t>INR 2000/-</a:t>
            </a:r>
            <a:endParaRPr lang="en" dirty="0"/>
          </a:p>
        </p:txBody>
      </p:sp>
    </p:spTree>
    <p:extLst>
      <p:ext uri="{BB962C8B-B14F-4D97-AF65-F5344CB8AC3E}">
        <p14:creationId xmlns:p14="http://schemas.microsoft.com/office/powerpoint/2010/main" val="277578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200" y="925200"/>
            <a:ext cx="7293300" cy="3293100"/>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9</a:t>
            </a:r>
          </a:p>
          <a:p>
            <a:pPr lvl="0" rtl="0">
              <a:spcBef>
                <a:spcPts val="0"/>
              </a:spcBef>
              <a:buNone/>
            </a:pPr>
            <a:r>
              <a:rPr lang="en-IN" sz="3600" b="0" dirty="0">
                <a:latin typeface="Castellar" panose="020A0402060406010301" pitchFamily="18" charset="0"/>
              </a:rPr>
              <a:t>DROPPING NOTES</a:t>
            </a:r>
            <a:endParaRPr lang="en" sz="3600" b="0" dirty="0">
              <a:latin typeface="Castellar" panose="020A0402060406010301" pitchFamily="18" charset="0"/>
            </a:endParaRPr>
          </a:p>
        </p:txBody>
      </p:sp>
      <p:pic>
        <p:nvPicPr>
          <p:cNvPr id="3" name="Picture 2">
            <a:extLst>
              <a:ext uri="{FF2B5EF4-FFF2-40B4-BE49-F238E27FC236}">
                <a16:creationId xmlns:a16="http://schemas.microsoft.com/office/drawing/2014/main" id="{0562E9FD-E54D-423D-AD7E-B2F40A600E9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3000"/>
                    </a14:imgEffect>
                  </a14:imgLayer>
                </a14:imgProps>
              </a:ext>
            </a:extLst>
          </a:blip>
          <a:stretch>
            <a:fillRect/>
          </a:stretch>
        </p:blipFill>
        <p:spPr>
          <a:xfrm>
            <a:off x="0" y="0"/>
            <a:ext cx="9144000" cy="5143500"/>
          </a:xfrm>
          <a:prstGeom prst="rect">
            <a:avLst/>
          </a:prstGeom>
          <a:effectLst>
            <a:softEdge rad="139700"/>
          </a:effectLst>
        </p:spPr>
      </p:pic>
      <p:sp>
        <p:nvSpPr>
          <p:cNvPr id="5" name="Shape 72">
            <a:extLst>
              <a:ext uri="{FF2B5EF4-FFF2-40B4-BE49-F238E27FC236}">
                <a16:creationId xmlns:a16="http://schemas.microsoft.com/office/drawing/2014/main" id="{FE91A382-9644-40F0-8B21-D98CE19F6CD0}"/>
              </a:ext>
            </a:extLst>
          </p:cNvPr>
          <p:cNvSpPr txBox="1">
            <a:spLocks/>
          </p:cNvSpPr>
          <p:nvPr/>
        </p:nvSpPr>
        <p:spPr>
          <a:xfrm>
            <a:off x="1077600" y="1077600"/>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dirty="0">
                <a:latin typeface="Castellar" panose="020A0402060406010301" pitchFamily="18" charset="0"/>
              </a:rPr>
              <a:t>9</a:t>
            </a:r>
          </a:p>
          <a:p>
            <a:r>
              <a:rPr lang="en-IN" sz="3600" b="0" dirty="0">
                <a:latin typeface="Castellar" panose="020A0402060406010301" pitchFamily="18" charset="0"/>
              </a:rPr>
              <a:t>DROPPING NOTES</a:t>
            </a:r>
            <a:endParaRPr lang="en" sz="3600" b="0" dirty="0">
              <a:latin typeface="Castellar" panose="020A0402060406010301" pitchFamily="18" charset="0"/>
            </a:endParaRPr>
          </a:p>
        </p:txBody>
      </p:sp>
    </p:spTree>
    <p:extLst>
      <p:ext uri="{BB962C8B-B14F-4D97-AF65-F5344CB8AC3E}">
        <p14:creationId xmlns:p14="http://schemas.microsoft.com/office/powerpoint/2010/main" val="2811979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84563" y="1587212"/>
            <a:ext cx="6733309" cy="819150"/>
          </a:xfrm>
          <a:prstGeom prst="rect">
            <a:avLst/>
          </a:prstGeom>
        </p:spPr>
        <p:txBody>
          <a:bodyPr wrap="square" lIns="91425" tIns="91425" rIns="91425" bIns="91425" anchor="ctr" anchorCtr="0">
            <a:noAutofit/>
          </a:bodyPr>
          <a:lstStyle/>
          <a:p>
            <a:pPr lvl="0" algn="just">
              <a:buNone/>
            </a:pPr>
            <a:r>
              <a:rPr lang="en-IN" dirty="0"/>
              <a:t>A platform for the euphonic voices, comprising Solo Singing and Duet Singing.  </a:t>
            </a:r>
          </a:p>
          <a:p>
            <a:pPr lvl="0" algn="just">
              <a:buNone/>
            </a:pPr>
            <a:endParaRPr lang="en-IN" dirty="0"/>
          </a:p>
          <a:p>
            <a:pPr lvl="0" algn="just">
              <a:buNone/>
            </a:pPr>
            <a:r>
              <a:rPr lang="en-US" dirty="0"/>
              <a:t>Cash prize worth INR 10</a:t>
            </a:r>
            <a:r>
              <a:rPr lang="en-IN" dirty="0"/>
              <a:t>,000/-</a:t>
            </a:r>
          </a:p>
          <a:p>
            <a:pPr lvl="0" algn="just">
              <a:buNone/>
            </a:pPr>
            <a:endParaRPr lang="en" dirty="0"/>
          </a:p>
        </p:txBody>
      </p:sp>
    </p:spTree>
    <p:extLst>
      <p:ext uri="{BB962C8B-B14F-4D97-AF65-F5344CB8AC3E}">
        <p14:creationId xmlns:p14="http://schemas.microsoft.com/office/powerpoint/2010/main" val="367577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13"/>
                    </a14:imgEffect>
                  </a14:imgLayer>
                </a14:imgProps>
              </a:ext>
            </a:extLst>
          </a:blip>
          <a:srcRect/>
          <a:stretch>
            <a:fillRect t="-9000" b="-9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911345" y="1068364"/>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football</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1896495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925513" y="925513"/>
            <a:ext cx="7292975" cy="3292475"/>
          </a:xfrm>
          <a:prstGeom prst="rect">
            <a:avLst/>
          </a:prstGeom>
        </p:spPr>
        <p:txBody>
          <a:bodyPr wrap="square" lIns="91425" tIns="91425" rIns="91425" bIns="91425" anchor="ctr" anchorCtr="0">
            <a:noAutofit/>
          </a:bodyPr>
          <a:lstStyle/>
          <a:p>
            <a:pPr lvl="0" rtl="0">
              <a:spcBef>
                <a:spcPts val="0"/>
              </a:spcBef>
              <a:buNone/>
            </a:pPr>
            <a:r>
              <a:rPr lang="en" sz="2800" b="0" dirty="0">
                <a:latin typeface="Castellar" panose="020A0402060406010301" pitchFamily="18" charset="0"/>
              </a:rPr>
              <a:t>10</a:t>
            </a:r>
          </a:p>
          <a:p>
            <a:pPr lvl="0" rtl="0">
              <a:spcBef>
                <a:spcPts val="0"/>
              </a:spcBef>
              <a:buNone/>
            </a:pPr>
            <a:r>
              <a:rPr lang="en-IN" sz="3600" b="0" dirty="0">
                <a:latin typeface="Castellar" panose="020A0402060406010301" pitchFamily="18" charset="0"/>
              </a:rPr>
              <a:t>SYNC | DOUBLE TROUBLE | walk the moon</a:t>
            </a:r>
            <a:endParaRPr lang="en" sz="3600" b="0" dirty="0">
              <a:latin typeface="Castellar" panose="020A0402060406010301" pitchFamily="18" charset="0"/>
            </a:endParaRPr>
          </a:p>
        </p:txBody>
      </p:sp>
      <p:pic>
        <p:nvPicPr>
          <p:cNvPr id="3" name="Picture 2">
            <a:extLst>
              <a:ext uri="{FF2B5EF4-FFF2-40B4-BE49-F238E27FC236}">
                <a16:creationId xmlns:a16="http://schemas.microsoft.com/office/drawing/2014/main" id="{6DFC8D74-E467-493A-BD80-482FA4D8C59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48000"/>
                    </a14:imgEffect>
                  </a14:imgLayer>
                </a14:imgProps>
              </a:ext>
            </a:extLst>
          </a:blip>
          <a:stretch>
            <a:fillRect/>
          </a:stretch>
        </p:blipFill>
        <p:spPr>
          <a:xfrm>
            <a:off x="0" y="0"/>
            <a:ext cx="9144000" cy="5143500"/>
          </a:xfrm>
          <a:prstGeom prst="rect">
            <a:avLst/>
          </a:prstGeom>
          <a:effectLst>
            <a:softEdge rad="165100"/>
          </a:effectLst>
        </p:spPr>
      </p:pic>
      <p:sp>
        <p:nvSpPr>
          <p:cNvPr id="5" name="Shape 72">
            <a:extLst>
              <a:ext uri="{FF2B5EF4-FFF2-40B4-BE49-F238E27FC236}">
                <a16:creationId xmlns:a16="http://schemas.microsoft.com/office/drawing/2014/main" id="{0AF659B7-75F6-4434-97E7-895A233AA0FB}"/>
              </a:ext>
            </a:extLst>
          </p:cNvPr>
          <p:cNvSpPr txBox="1">
            <a:spLocks/>
          </p:cNvSpPr>
          <p:nvPr/>
        </p:nvSpPr>
        <p:spPr>
          <a:xfrm>
            <a:off x="1077913" y="1077913"/>
            <a:ext cx="7292975" cy="3292475"/>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dirty="0">
                <a:latin typeface="Castellar" panose="020A0402060406010301" pitchFamily="18" charset="0"/>
              </a:rPr>
              <a:t>10</a:t>
            </a:r>
          </a:p>
          <a:p>
            <a:r>
              <a:rPr lang="en-IN" sz="3600" b="0" dirty="0">
                <a:latin typeface="Castellar" panose="020A0402060406010301" pitchFamily="18" charset="0"/>
              </a:rPr>
              <a:t>SYNC | DOUBLE TROUBLE | walk the moon</a:t>
            </a:r>
            <a:endParaRPr lang="en" sz="3600" b="0" dirty="0">
              <a:latin typeface="Castellar" panose="020A0402060406010301" pitchFamily="18" charset="0"/>
            </a:endParaRPr>
          </a:p>
        </p:txBody>
      </p:sp>
    </p:spTree>
    <p:extLst>
      <p:ext uri="{BB962C8B-B14F-4D97-AF65-F5344CB8AC3E}">
        <p14:creationId xmlns:p14="http://schemas.microsoft.com/office/powerpoint/2010/main" val="1576017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2099830"/>
            <a:ext cx="6788727" cy="819150"/>
          </a:xfrm>
          <a:prstGeom prst="rect">
            <a:avLst/>
          </a:prstGeom>
        </p:spPr>
        <p:txBody>
          <a:bodyPr wrap="square" lIns="91425" tIns="91425" rIns="91425" bIns="91425" anchor="ctr" anchorCtr="0">
            <a:noAutofit/>
          </a:bodyPr>
          <a:lstStyle/>
          <a:p>
            <a:pPr lvl="0" algn="just">
              <a:buNone/>
            </a:pPr>
            <a:r>
              <a:rPr lang="en-IN" sz="1400" dirty="0"/>
              <a:t>Sync : It is a group dance competition which brings best dancers under one roof. The group with the most excellent mix of intensity, synchronization, talent and energy will take the trophy.</a:t>
            </a:r>
          </a:p>
          <a:p>
            <a:pPr lvl="0" algn="just">
              <a:buNone/>
            </a:pPr>
            <a:r>
              <a:rPr lang="en-IN" sz="1400" dirty="0"/>
              <a:t>Double Trouble : Manifest the best of Choreography and chemistry to triumph this Duet Dance bout. Whether you like to shake, wiggle, twirl, or bust a move, make sure you have chemistry with your partner. </a:t>
            </a:r>
          </a:p>
          <a:p>
            <a:pPr lvl="0" algn="just">
              <a:buNone/>
            </a:pPr>
            <a:r>
              <a:rPr lang="en-IN" sz="1400" dirty="0"/>
              <a:t>Walk The moon : Moves that dazzle you , beats that moves you and elegance that enchants you. If this is what that describes your dance, this is the right place. </a:t>
            </a:r>
          </a:p>
          <a:p>
            <a:pPr lvl="0" algn="just">
              <a:buNone/>
            </a:pPr>
            <a:endParaRPr lang="en-IN" sz="1400" dirty="0"/>
          </a:p>
          <a:p>
            <a:pPr lvl="0" algn="just">
              <a:buNone/>
            </a:pPr>
            <a:r>
              <a:rPr lang="en-US" sz="1400" dirty="0"/>
              <a:t>Cash prize worth INR 25,000/-</a:t>
            </a:r>
            <a:endParaRPr lang="en"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idx="4294967295"/>
          </p:nvPr>
        </p:nvSpPr>
        <p:spPr>
          <a:xfrm>
            <a:off x="1188150" y="1457390"/>
            <a:ext cx="6767100" cy="1136292"/>
          </a:xfrm>
          <a:prstGeom prst="rect">
            <a:avLst/>
          </a:prstGeom>
        </p:spPr>
        <p:txBody>
          <a:bodyPr wrap="square" lIns="91425" tIns="91425" rIns="91425" bIns="91425" anchor="b" anchorCtr="0">
            <a:noAutofit/>
          </a:bodyPr>
          <a:lstStyle/>
          <a:p>
            <a:r>
              <a:rPr lang="en-IN" sz="2800" b="0" dirty="0">
                <a:solidFill>
                  <a:srgbClr val="FFFFFF"/>
                </a:solidFill>
                <a:latin typeface="Castellar" panose="020A0402060406010301" pitchFamily="18" charset="0"/>
              </a:rPr>
              <a:t>MEDIA WING FEST EVENTS</a:t>
            </a:r>
            <a:br>
              <a:rPr lang="en" sz="1800" dirty="0">
                <a:solidFill>
                  <a:srgbClr val="FFFFFF"/>
                </a:solidFill>
                <a:latin typeface="Castellar" panose="020A0402060406010301" pitchFamily="18" charset="0"/>
              </a:rPr>
            </a:br>
            <a:endParaRPr lang="en" sz="1800" dirty="0">
              <a:solidFill>
                <a:srgbClr val="FFFFFF"/>
              </a:solidFill>
            </a:endParaRPr>
          </a:p>
        </p:txBody>
      </p:sp>
      <p:sp>
        <p:nvSpPr>
          <p:cNvPr id="65" name="Shape 65"/>
          <p:cNvSpPr txBox="1">
            <a:spLocks noGrp="1"/>
          </p:cNvSpPr>
          <p:nvPr>
            <p:ph type="subTitle" idx="4294967295"/>
          </p:nvPr>
        </p:nvSpPr>
        <p:spPr>
          <a:xfrm>
            <a:off x="1188150" y="1962796"/>
            <a:ext cx="6767100" cy="1649700"/>
          </a:xfrm>
          <a:prstGeom prst="rect">
            <a:avLst/>
          </a:prstGeom>
        </p:spPr>
        <p:txBody>
          <a:bodyPr wrap="square" lIns="91425" tIns="91425" rIns="91425" bIns="91425" anchor="t" anchorCtr="0">
            <a:noAutofit/>
          </a:bodyPr>
          <a:lstStyle/>
          <a:p>
            <a:pPr lvl="0" algn="ctr" rtl="0">
              <a:spcBef>
                <a:spcPts val="0"/>
              </a:spcBef>
              <a:buNone/>
            </a:pPr>
            <a:endParaRPr sz="1400" dirty="0">
              <a:solidFill>
                <a:srgbClr val="FFFFFF"/>
              </a:solidFill>
            </a:endParaRPr>
          </a:p>
          <a:p>
            <a:pPr lvl="0" algn="ctr" rtl="0">
              <a:spcBef>
                <a:spcPts val="0"/>
              </a:spcBef>
              <a:buClr>
                <a:schemeClr val="dk1"/>
              </a:buClr>
              <a:buSzPct val="78571"/>
              <a:buFont typeface="Arial"/>
              <a:buNone/>
            </a:pPr>
            <a:r>
              <a:rPr lang="en-IN" sz="4800" dirty="0">
                <a:solidFill>
                  <a:srgbClr val="FFFFFF"/>
                </a:solidFill>
                <a:latin typeface="Castellar" panose="020A0402060406010301" pitchFamily="18" charset="0"/>
              </a:rPr>
              <a:t>D’EQUINOX 2k18</a:t>
            </a:r>
            <a:endParaRPr lang="en" sz="4800" dirty="0">
              <a:solidFill>
                <a:srgbClr val="FFFFFF"/>
              </a:solidFill>
              <a:latin typeface="Castellar" panose="020A0402060406010301" pitchFamily="18" charset="0"/>
            </a:endParaRPr>
          </a:p>
        </p:txBody>
      </p:sp>
      <p:sp>
        <p:nvSpPr>
          <p:cNvPr id="67" name="Shape 67"/>
          <p:cNvSpPr txBox="1">
            <a:spLocks noGrp="1"/>
          </p:cNvSpPr>
          <p:nvPr>
            <p:ph type="sldNum" idx="12"/>
          </p:nvPr>
        </p:nvSpPr>
        <p:spPr>
          <a:xfrm>
            <a:off x="1188150" y="3948600"/>
            <a:ext cx="6767100" cy="11949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42</a:t>
            </a:fld>
            <a:endParaRPr lang="en" dirty="0"/>
          </a:p>
        </p:txBody>
      </p:sp>
    </p:spTree>
    <p:extLst>
      <p:ext uri="{BB962C8B-B14F-4D97-AF65-F5344CB8AC3E}">
        <p14:creationId xmlns:p14="http://schemas.microsoft.com/office/powerpoint/2010/main" val="190492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a:buNone/>
            </a:pPr>
            <a:r>
              <a:rPr lang="en-US" sz="1600" dirty="0"/>
              <a:t>Media Wing is the college recognition and fundraising club for students interested in media at the college. We are responsible preserving memories and moments for life long. The club is in a ready-for-change stage where it is time to sponsor more activities and gain more recognition on campus. The purpose of the MEDIA WING is to give students the opportunity to be creative using their talents through digital media. Using digital media, students will collaborate together while getting hands-on experience. </a:t>
            </a:r>
            <a:endParaRPr lang="en" sz="1600" dirty="0"/>
          </a:p>
        </p:txBody>
      </p:sp>
    </p:spTree>
    <p:extLst>
      <p:ext uri="{BB962C8B-B14F-4D97-AF65-F5344CB8AC3E}">
        <p14:creationId xmlns:p14="http://schemas.microsoft.com/office/powerpoint/2010/main" val="4098001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lvl="0">
              <a:buNone/>
            </a:pPr>
            <a:r>
              <a:rPr lang="en" sz="1600" u="sng" dirty="0"/>
              <a:t>Major Events Conducted by Media Wing:</a:t>
            </a:r>
          </a:p>
          <a:p>
            <a:pPr>
              <a:buNone/>
            </a:pPr>
            <a:endParaRPr lang="en" sz="1600" b="0" dirty="0"/>
          </a:p>
          <a:p>
            <a:pPr>
              <a:buNone/>
            </a:pPr>
            <a:r>
              <a:rPr lang="en" sz="1600" dirty="0"/>
              <a:t>     1.Themography</a:t>
            </a:r>
          </a:p>
          <a:p>
            <a:pPr>
              <a:buNone/>
            </a:pPr>
            <a:r>
              <a:rPr lang="en" sz="1600" dirty="0"/>
              <a:t>2. Get Weird</a:t>
            </a:r>
            <a:br>
              <a:rPr lang="en" sz="1600" dirty="0"/>
            </a:br>
            <a:r>
              <a:rPr lang="en" sz="1600" dirty="0"/>
              <a:t>  3. Photo-Hunt</a:t>
            </a:r>
            <a:br>
              <a:rPr lang="en" sz="1600" dirty="0"/>
            </a:br>
            <a:r>
              <a:rPr lang="en" sz="1600" dirty="0"/>
              <a:t>   4. Tic-Tac-Toe</a:t>
            </a:r>
          </a:p>
        </p:txBody>
      </p:sp>
    </p:spTree>
    <p:extLst>
      <p:ext uri="{BB962C8B-B14F-4D97-AF65-F5344CB8AC3E}">
        <p14:creationId xmlns:p14="http://schemas.microsoft.com/office/powerpoint/2010/main" val="2561205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solidFill>
                  <a:srgbClr val="1D1D1B"/>
                </a:solidFill>
              </a:rPr>
              <a:t>45</a:t>
            </a:fld>
            <a:endParaRPr lang="en">
              <a:solidFill>
                <a:srgbClr val="1D1D1B"/>
              </a:solidFill>
            </a:endParaRP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 name="Shape 72">
            <a:extLst>
              <a:ext uri="{FF2B5EF4-FFF2-40B4-BE49-F238E27FC236}">
                <a16:creationId xmlns:a16="http://schemas.microsoft.com/office/drawing/2014/main" id="{0AF659B7-75F6-4434-97E7-895A233AA0FB}"/>
              </a:ext>
            </a:extLst>
          </p:cNvPr>
          <p:cNvSpPr txBox="1">
            <a:spLocks/>
          </p:cNvSpPr>
          <p:nvPr/>
        </p:nvSpPr>
        <p:spPr>
          <a:xfrm>
            <a:off x="925510" y="828531"/>
            <a:ext cx="7292975" cy="3292475"/>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dirty="0">
                <a:latin typeface="Castellar" panose="020A0402060406010301" pitchFamily="18" charset="0"/>
              </a:rPr>
              <a:t>1</a:t>
            </a:r>
          </a:p>
          <a:p>
            <a:r>
              <a:rPr lang="en" sz="2800" b="0" dirty="0">
                <a:latin typeface="Castellar" panose="020A0402060406010301" pitchFamily="18" charset="0"/>
              </a:rPr>
              <a:t>Themography</a:t>
            </a:r>
          </a:p>
        </p:txBody>
      </p:sp>
    </p:spTree>
    <p:extLst>
      <p:ext uri="{BB962C8B-B14F-4D97-AF65-F5344CB8AC3E}">
        <p14:creationId xmlns:p14="http://schemas.microsoft.com/office/powerpoint/2010/main" val="3578941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marL="228600" lvl="1">
              <a:spcBef>
                <a:spcPts val="1000"/>
              </a:spcBef>
              <a:buNone/>
            </a:pPr>
            <a:r>
              <a:rPr lang="en-US" dirty="0">
                <a:latin typeface="Calibri" pitchFamily="34" charset="0"/>
              </a:rPr>
              <a:t>Themography, as the name suggests, is a theme based photography contest. The participants will be given a theme on which they will have to submit a photograph, which will then be put up for voting.</a:t>
            </a:r>
            <a:endParaRPr lang="en-US" sz="1600" dirty="0">
              <a:latin typeface="Calibri" pitchFamily="34" charset="0"/>
            </a:endParaRPr>
          </a:p>
          <a:p>
            <a:pPr>
              <a:buNone/>
            </a:pPr>
            <a:r>
              <a:rPr lang="en-IN" sz="1600" dirty="0"/>
              <a:t>Cash prize worth INR </a:t>
            </a:r>
            <a:r>
              <a:rPr lang="en-IN" sz="1600" dirty="0" err="1"/>
              <a:t>Rs</a:t>
            </a:r>
            <a:r>
              <a:rPr lang="en-IN" sz="1600" dirty="0"/>
              <a:t>. 5,000/-</a:t>
            </a:r>
          </a:p>
          <a:p>
            <a:pPr lvl="0">
              <a:buNone/>
            </a:pPr>
            <a:endParaRPr lang="en" b="0" dirty="0"/>
          </a:p>
        </p:txBody>
      </p:sp>
    </p:spTree>
    <p:extLst>
      <p:ext uri="{BB962C8B-B14F-4D97-AF65-F5344CB8AC3E}">
        <p14:creationId xmlns:p14="http://schemas.microsoft.com/office/powerpoint/2010/main" val="120677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solidFill>
                  <a:srgbClr val="1D1D1B"/>
                </a:solidFill>
              </a:rPr>
              <a:t>47</a:t>
            </a:fld>
            <a:endParaRPr lang="en">
              <a:solidFill>
                <a:srgbClr val="1D1D1B"/>
              </a:solidFill>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Shape 72">
            <a:extLst>
              <a:ext uri="{FF2B5EF4-FFF2-40B4-BE49-F238E27FC236}">
                <a16:creationId xmlns:a16="http://schemas.microsoft.com/office/drawing/2014/main" id="{0AF659B7-75F6-4434-97E7-895A233AA0FB}"/>
              </a:ext>
            </a:extLst>
          </p:cNvPr>
          <p:cNvSpPr txBox="1">
            <a:spLocks/>
          </p:cNvSpPr>
          <p:nvPr/>
        </p:nvSpPr>
        <p:spPr>
          <a:xfrm>
            <a:off x="925511" y="786966"/>
            <a:ext cx="7292975" cy="3292475"/>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3600" b="0" dirty="0">
                <a:latin typeface="Castellar" panose="020A0402060406010301" pitchFamily="18" charset="0"/>
              </a:rPr>
              <a:t>2</a:t>
            </a:r>
          </a:p>
          <a:p>
            <a:r>
              <a:rPr lang="en" sz="3600" b="0" dirty="0">
                <a:latin typeface="Castellar" panose="020A0402060406010301" pitchFamily="18" charset="0"/>
              </a:rPr>
              <a:t>Get Weird</a:t>
            </a:r>
          </a:p>
        </p:txBody>
      </p:sp>
    </p:spTree>
    <p:extLst>
      <p:ext uri="{BB962C8B-B14F-4D97-AF65-F5344CB8AC3E}">
        <p14:creationId xmlns:p14="http://schemas.microsoft.com/office/powerpoint/2010/main" val="1917372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a:buNone/>
            </a:pPr>
            <a:r>
              <a:rPr lang="en-IN" sz="1400" dirty="0"/>
              <a:t>The event is basically getting mad with the props and presenting yourself </a:t>
            </a:r>
          </a:p>
          <a:p>
            <a:pPr>
              <a:buNone/>
            </a:pPr>
            <a:r>
              <a:rPr lang="en-IN" sz="1400" dirty="0"/>
              <a:t>with the hops, and this moment of yours is going to be captured by the wing</a:t>
            </a:r>
          </a:p>
          <a:p>
            <a:pPr>
              <a:buNone/>
            </a:pPr>
            <a:r>
              <a:rPr lang="en-IN" sz="1400" dirty="0"/>
              <a:t>members. The more freaky and funky you get clicked, more are your chances of winning exciting prizes. So just pull up your socks for this fun unleashed </a:t>
            </a:r>
          </a:p>
          <a:p>
            <a:pPr>
              <a:buNone/>
            </a:pPr>
            <a:r>
              <a:rPr lang="en-IN" sz="1400" dirty="0"/>
              <a:t>event this </a:t>
            </a:r>
            <a:r>
              <a:rPr lang="en-IN" sz="1400" dirty="0" err="1"/>
              <a:t>D’Equinox</a:t>
            </a:r>
            <a:r>
              <a:rPr lang="en-IN" sz="1400" dirty="0"/>
              <a:t>. Any member can participate single or in a group.</a:t>
            </a:r>
          </a:p>
          <a:p>
            <a:pPr>
              <a:buNone/>
            </a:pPr>
            <a:endParaRPr lang="en-IN" sz="1400" dirty="0"/>
          </a:p>
          <a:p>
            <a:pPr>
              <a:buNone/>
            </a:pPr>
            <a:r>
              <a:rPr lang="en-IN" sz="1400" dirty="0"/>
              <a:t>Cash prize worth INR </a:t>
            </a:r>
            <a:r>
              <a:rPr lang="en-IN" sz="1400" dirty="0" err="1"/>
              <a:t>Rs</a:t>
            </a:r>
            <a:r>
              <a:rPr lang="en-IN" sz="1400" dirty="0"/>
              <a:t>. 3,000/-</a:t>
            </a:r>
          </a:p>
          <a:p>
            <a:pPr>
              <a:buNone/>
            </a:pPr>
            <a:endParaRPr lang="en-IN" sz="1400" dirty="0"/>
          </a:p>
          <a:p>
            <a:pPr lvl="0">
              <a:buNone/>
            </a:pPr>
            <a:endParaRPr lang="en" sz="1400" b="0" dirty="0"/>
          </a:p>
        </p:txBody>
      </p:sp>
    </p:spTree>
    <p:extLst>
      <p:ext uri="{BB962C8B-B14F-4D97-AF65-F5344CB8AC3E}">
        <p14:creationId xmlns:p14="http://schemas.microsoft.com/office/powerpoint/2010/main" val="1259739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solidFill>
                  <a:srgbClr val="1D1D1B"/>
                </a:solidFill>
              </a:rPr>
              <a:t>49</a:t>
            </a:fld>
            <a:endParaRPr lang="en">
              <a:solidFill>
                <a:srgbClr val="1D1D1B"/>
              </a:solidFill>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145"/>
            <a:ext cx="9143999" cy="53836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Shape 72">
            <a:extLst>
              <a:ext uri="{FF2B5EF4-FFF2-40B4-BE49-F238E27FC236}">
                <a16:creationId xmlns:a16="http://schemas.microsoft.com/office/drawing/2014/main" id="{0AF659B7-75F6-4434-97E7-895A233AA0FB}"/>
              </a:ext>
            </a:extLst>
          </p:cNvPr>
          <p:cNvSpPr txBox="1">
            <a:spLocks/>
          </p:cNvSpPr>
          <p:nvPr/>
        </p:nvSpPr>
        <p:spPr>
          <a:xfrm>
            <a:off x="925510" y="726932"/>
            <a:ext cx="7292975" cy="3292475"/>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2800" b="0" dirty="0">
                <a:latin typeface="Castellar" panose="020A0402060406010301" pitchFamily="18" charset="0"/>
              </a:rPr>
              <a:t>3</a:t>
            </a:r>
          </a:p>
          <a:p>
            <a:r>
              <a:rPr lang="en" sz="2800" b="0" dirty="0">
                <a:latin typeface="Castellar" panose="020A0402060406010301" pitchFamily="18" charset="0"/>
              </a:rPr>
              <a:t>Photo-Hunt</a:t>
            </a:r>
          </a:p>
          <a:p>
            <a:endParaRPr lang="en" sz="2800" b="0" dirty="0">
              <a:latin typeface="Castellar" panose="020A0402060406010301" pitchFamily="18" charset="0"/>
            </a:endParaRPr>
          </a:p>
        </p:txBody>
      </p:sp>
    </p:spTree>
    <p:extLst>
      <p:ext uri="{BB962C8B-B14F-4D97-AF65-F5344CB8AC3E}">
        <p14:creationId xmlns:p14="http://schemas.microsoft.com/office/powerpoint/2010/main" val="166523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393084"/>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cs typeface="Calibri" pitchFamily="34" charset="0"/>
              </a:rPr>
              <a:t> </a:t>
            </a:r>
            <a:r>
              <a:rPr lang="en-US" dirty="0">
                <a:latin typeface="Calibri" pitchFamily="34" charset="0"/>
                <a:cs typeface="Calibri" pitchFamily="34" charset="0"/>
              </a:rPr>
              <a:t>Football is football and talent is talent. But the mindset of your team makes all the difference</a:t>
            </a:r>
            <a:r>
              <a:rPr lang="en-US" b="0" dirty="0"/>
              <a:t>.</a:t>
            </a:r>
            <a:endParaRPr lang="en-IN" dirty="0">
              <a:latin typeface="Calibri" pitchFamily="34" charset="0"/>
            </a:endParaRP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1723356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a:buNone/>
            </a:pPr>
            <a:r>
              <a:rPr lang="en-IN" sz="1400" dirty="0"/>
              <a:t>Photo hunt is where you can prove yourself , an opportunity to test your skills at deciphering clues in Photographs and deducing connections to reach the final destination to win your way.</a:t>
            </a:r>
          </a:p>
          <a:p>
            <a:pPr>
              <a:buNone/>
            </a:pPr>
            <a:endParaRPr lang="en-IN" sz="1400" dirty="0"/>
          </a:p>
          <a:p>
            <a:pPr>
              <a:buNone/>
            </a:pPr>
            <a:r>
              <a:rPr lang="en-IN" sz="1400" dirty="0"/>
              <a:t>Cash prize worth INR </a:t>
            </a:r>
            <a:r>
              <a:rPr lang="en-IN" sz="1400" dirty="0" err="1"/>
              <a:t>Rs</a:t>
            </a:r>
            <a:r>
              <a:rPr lang="en-IN" sz="1400" dirty="0"/>
              <a:t>. 3,000/-</a:t>
            </a:r>
          </a:p>
          <a:p>
            <a:pPr>
              <a:buNone/>
            </a:pPr>
            <a:endParaRPr lang="en-IN" sz="1400" dirty="0"/>
          </a:p>
          <a:p>
            <a:pPr lvl="0">
              <a:buNone/>
            </a:pPr>
            <a:endParaRPr lang="en" sz="1400" b="0" dirty="0"/>
          </a:p>
        </p:txBody>
      </p:sp>
    </p:spTree>
    <p:extLst>
      <p:ext uri="{BB962C8B-B14F-4D97-AF65-F5344CB8AC3E}">
        <p14:creationId xmlns:p14="http://schemas.microsoft.com/office/powerpoint/2010/main" val="3214910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solidFill>
                  <a:srgbClr val="1D1D1B"/>
                </a:solidFill>
              </a:rPr>
              <a:t>51</a:t>
            </a:fld>
            <a:endParaRPr lang="en">
              <a:solidFill>
                <a:srgbClr val="1D1D1B"/>
              </a:solidFill>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564"/>
            <a:ext cx="9144000" cy="5413333"/>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5" name="Shape 72">
            <a:extLst>
              <a:ext uri="{FF2B5EF4-FFF2-40B4-BE49-F238E27FC236}">
                <a16:creationId xmlns:a16="http://schemas.microsoft.com/office/drawing/2014/main" id="{0AF659B7-75F6-4434-97E7-895A233AA0FB}"/>
              </a:ext>
            </a:extLst>
          </p:cNvPr>
          <p:cNvSpPr txBox="1">
            <a:spLocks/>
          </p:cNvSpPr>
          <p:nvPr/>
        </p:nvSpPr>
        <p:spPr>
          <a:xfrm>
            <a:off x="925512" y="764864"/>
            <a:ext cx="7292975" cy="3292475"/>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r>
              <a:rPr lang="en" sz="3600" b="0" dirty="0">
                <a:latin typeface="Castellar" panose="020A0402060406010301" pitchFamily="18" charset="0"/>
              </a:rPr>
              <a:t>4</a:t>
            </a:r>
          </a:p>
          <a:p>
            <a:r>
              <a:rPr lang="en" sz="3600" b="0" dirty="0">
                <a:latin typeface="Castellar" panose="020A0402060406010301" pitchFamily="18" charset="0"/>
              </a:rPr>
              <a:t>Tic-tac-toe</a:t>
            </a:r>
          </a:p>
        </p:txBody>
      </p:sp>
    </p:spTree>
    <p:extLst>
      <p:ext uri="{BB962C8B-B14F-4D97-AF65-F5344CB8AC3E}">
        <p14:creationId xmlns:p14="http://schemas.microsoft.com/office/powerpoint/2010/main" val="4015341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156854" y="849745"/>
            <a:ext cx="6788727" cy="3463637"/>
          </a:xfrm>
          <a:prstGeom prst="rect">
            <a:avLst/>
          </a:prstGeom>
        </p:spPr>
        <p:txBody>
          <a:bodyPr wrap="square" lIns="91425" tIns="91425" rIns="91425" bIns="91425" anchor="ctr" anchorCtr="0">
            <a:noAutofit/>
          </a:bodyPr>
          <a:lstStyle/>
          <a:p>
            <a:pPr lvl="0">
              <a:buNone/>
            </a:pPr>
            <a:r>
              <a:rPr lang="en-US" sz="1400" dirty="0"/>
              <a:t>Tic-tac-toe is a paper-and-pencil game but </a:t>
            </a:r>
          </a:p>
          <a:p>
            <a:pPr lvl="0">
              <a:buNone/>
            </a:pPr>
            <a:r>
              <a:rPr lang="en-US" sz="1400" dirty="0"/>
              <a:t>this  time Media Wing presents you this with a twist. In human tic-tac-toe event, students are separated into two teams, X's and O's. There  will be a tic </a:t>
            </a:r>
            <a:r>
              <a:rPr lang="en-US" sz="1400" dirty="0" err="1"/>
              <a:t>tac</a:t>
            </a:r>
            <a:r>
              <a:rPr lang="en-US" sz="1400" dirty="0"/>
              <a:t>-toe board on the floor. Each team will receives some piece of cloth.      </a:t>
            </a:r>
          </a:p>
          <a:p>
            <a:pPr lvl="0">
              <a:buNone/>
            </a:pPr>
            <a:r>
              <a:rPr lang="en-US" sz="1400" dirty="0"/>
              <a:t>      On spot registrations! </a:t>
            </a:r>
          </a:p>
          <a:p>
            <a:pPr lvl="0">
              <a:buNone/>
            </a:pPr>
            <a:endParaRPr lang="en-US" sz="1400" dirty="0"/>
          </a:p>
          <a:p>
            <a:pPr>
              <a:buNone/>
            </a:pPr>
            <a:r>
              <a:rPr lang="en-IN" sz="1400" dirty="0"/>
              <a:t>Cash prize worth INR </a:t>
            </a:r>
            <a:r>
              <a:rPr lang="en-IN" sz="1400" dirty="0" err="1"/>
              <a:t>Rs</a:t>
            </a:r>
            <a:r>
              <a:rPr lang="en-IN" sz="1400" dirty="0"/>
              <a:t>. 3,000/-</a:t>
            </a:r>
          </a:p>
          <a:p>
            <a:pPr lvl="0">
              <a:buNone/>
            </a:pPr>
            <a:endParaRPr lang="en" sz="1400" dirty="0"/>
          </a:p>
        </p:txBody>
      </p:sp>
    </p:spTree>
    <p:extLst>
      <p:ext uri="{BB962C8B-B14F-4D97-AF65-F5344CB8AC3E}">
        <p14:creationId xmlns:p14="http://schemas.microsoft.com/office/powerpoint/2010/main" val="3557437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53</a:t>
            </a:fld>
            <a:endParaRPr lang="en-IN"/>
          </a:p>
        </p:txBody>
      </p:sp>
      <p:sp>
        <p:nvSpPr>
          <p:cNvPr id="85" name="Shape 85"/>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Enhancement of skills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54</a:t>
            </a:fld>
            <a:endParaRPr lang="en-IN"/>
          </a:p>
        </p:txBody>
      </p:sp>
      <p:sp>
        <p:nvSpPr>
          <p:cNvPr id="91" name="Shape 91"/>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Eposure of talent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55</a:t>
            </a:fld>
            <a:endParaRPr lang="en-IN"/>
          </a:p>
        </p:txBody>
      </p:sp>
      <p:sp>
        <p:nvSpPr>
          <p:cNvPr id="97" name="Shape 97"/>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More opportunities as we cannot  learn everything from daily events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56</a:t>
            </a:fld>
            <a:endParaRPr lang="en-IN"/>
          </a:p>
        </p:txBody>
      </p:sp>
      <p:sp>
        <p:nvSpPr>
          <p:cNvPr id="103" name="Shape 103"/>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We are recognized by the artists we cover. People from other colleges approach us to cover their fests as well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57</a:t>
            </a:fld>
            <a:endParaRPr lang="en-IN"/>
          </a:p>
        </p:txBody>
      </p:sp>
      <p:sp>
        <p:nvSpPr>
          <p:cNvPr id="109" name="Shape 109"/>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The more stars are involved, the more our college fest is promoted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58</a:t>
            </a:fld>
            <a:endParaRPr lang="en-IN"/>
          </a:p>
        </p:txBody>
      </p:sp>
      <p:sp>
        <p:nvSpPr>
          <p:cNvPr id="115" name="Shape 115"/>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rtl="0">
              <a:spcBef>
                <a:spcPts val="0"/>
              </a:spcBef>
              <a:buNone/>
            </a:pPr>
            <a:r>
              <a:rPr lang="en-IN"/>
              <a:t>Our seniors from media wing are currently working at BBC (British Broadcasting Corporation)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1188150" y="3948600"/>
            <a:ext cx="6767100" cy="11949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IN"/>
              <a:t>59</a:t>
            </a:fld>
            <a:endParaRPr lang="en-IN"/>
          </a:p>
        </p:txBody>
      </p:sp>
      <p:sp>
        <p:nvSpPr>
          <p:cNvPr id="121" name="Shape 121"/>
          <p:cNvSpPr txBox="1">
            <a:spLocks noGrp="1"/>
          </p:cNvSpPr>
          <p:nvPr>
            <p:ph type="body" idx="1"/>
          </p:nvPr>
        </p:nvSpPr>
        <p:spPr>
          <a:xfrm>
            <a:off x="1779974" y="2161800"/>
            <a:ext cx="5583900" cy="819900"/>
          </a:xfrm>
          <a:prstGeom prst="rect">
            <a:avLst/>
          </a:prstGeom>
          <a:noFill/>
          <a:ln>
            <a:noFill/>
          </a:ln>
        </p:spPr>
        <p:txBody>
          <a:bodyPr lIns="91425" tIns="91425" rIns="91425" bIns="91425" anchor="ctr" anchorCtr="0">
            <a:noAutofit/>
          </a:bodyPr>
          <a:lstStyle/>
          <a:p>
            <a:pPr lvl="0">
              <a:buNone/>
            </a:pPr>
            <a:r>
              <a:rPr lang="en-IN" b="0" dirty="0"/>
              <a:t>Our promotion of artists are seen by many colleges as well, </a:t>
            </a:r>
            <a:r>
              <a:rPr lang="en-IN" b="0"/>
              <a:t>leaving a good </a:t>
            </a:r>
            <a:r>
              <a:rPr lang="en-IN" b="0" dirty="0"/>
              <a:t>impression </a:t>
            </a:r>
            <a:r>
              <a:rPr lang="en-IN" b="0"/>
              <a:t>of JUET </a:t>
            </a:r>
            <a:r>
              <a:rPr lang="en-IN" b="0" dirty="0"/>
              <a:t>behind.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15"/>
                    </a14:imgEffect>
                  </a14:imgLayer>
                </a14:imgProps>
              </a:ext>
            </a:extLst>
          </a:blip>
          <a:srcRect/>
          <a:stretch>
            <a:fillRect t="-9000" b="-9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911345" y="1068364"/>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cricket</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3312968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If what you did yesterday still looks big to you then you have not done much today.</a:t>
            </a:r>
          </a:p>
          <a:p>
            <a:pPr algn="just">
              <a:buNone/>
            </a:pPr>
            <a:r>
              <a:rPr lang="en-IN" dirty="0">
                <a:latin typeface="Calibri" pitchFamily="34" charset="0"/>
              </a:rPr>
              <a:t> </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54269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9"/>
                    </a14:imgEffect>
                  </a14:imgLayer>
                </a14:imgProps>
              </a:ext>
            </a:extLst>
          </a:blip>
          <a:srcRect/>
          <a:stretch>
            <a:fillRect t="-5000" b="-5000"/>
          </a:stretch>
        </a:blipFill>
        <a:effectLst/>
      </p:bgPr>
    </p:bg>
    <p:spTree>
      <p:nvGrpSpPr>
        <p:cNvPr id="1" name="Shape 71"/>
        <p:cNvGrpSpPr/>
        <p:nvPr/>
      </p:nvGrpSpPr>
      <p:grpSpPr>
        <a:xfrm>
          <a:off x="0" y="0"/>
          <a:ext cx="0" cy="0"/>
          <a:chOff x="0" y="0"/>
          <a:chExt cx="0" cy="0"/>
        </a:xfrm>
      </p:grpSpPr>
      <p:sp>
        <p:nvSpPr>
          <p:cNvPr id="5" name="Shape 72">
            <a:extLst>
              <a:ext uri="{FF2B5EF4-FFF2-40B4-BE49-F238E27FC236}">
                <a16:creationId xmlns:a16="http://schemas.microsoft.com/office/drawing/2014/main" id="{7D29407D-9934-4AC3-9F72-C240812D5671}"/>
              </a:ext>
            </a:extLst>
          </p:cNvPr>
          <p:cNvSpPr txBox="1">
            <a:spLocks/>
          </p:cNvSpPr>
          <p:nvPr/>
        </p:nvSpPr>
        <p:spPr>
          <a:xfrm>
            <a:off x="828217" y="957528"/>
            <a:ext cx="7293300" cy="3293100"/>
          </a:xfrm>
          <a:prstGeom prst="rect">
            <a:avLst/>
          </a:prstGeom>
          <a:solidFill>
            <a:srgbClr val="00010A">
              <a:alpha val="40770"/>
            </a:srgb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Font typeface="Montserrat"/>
              <a:buNone/>
              <a:defRPr sz="1400" b="1" i="0" u="none" strike="noStrike" cap="none">
                <a:solidFill>
                  <a:srgbClr val="FFFFFF"/>
                </a:solidFill>
                <a:latin typeface="Montserrat"/>
                <a:ea typeface="Montserrat"/>
                <a:cs typeface="Montserrat"/>
                <a:sym typeface="Montserrat"/>
              </a:defRPr>
            </a:lvl1pPr>
            <a:lvl2pPr lvl="1" algn="ctr" rtl="0">
              <a:spcBef>
                <a:spcPts val="0"/>
              </a:spcBef>
              <a:buClr>
                <a:srgbClr val="FFFFFF"/>
              </a:buClr>
              <a:buFont typeface="Montserrat"/>
              <a:buNone/>
              <a:defRPr b="1">
                <a:solidFill>
                  <a:srgbClr val="FFFFFF"/>
                </a:solidFill>
                <a:latin typeface="Montserrat"/>
                <a:ea typeface="Montserrat"/>
                <a:cs typeface="Montserrat"/>
                <a:sym typeface="Montserrat"/>
              </a:defRPr>
            </a:lvl2pPr>
            <a:lvl3pPr lvl="2" algn="ctr" rtl="0">
              <a:spcBef>
                <a:spcPts val="0"/>
              </a:spcBef>
              <a:buClr>
                <a:srgbClr val="FFFFFF"/>
              </a:buClr>
              <a:buFont typeface="Montserrat"/>
              <a:buNone/>
              <a:defRPr b="1">
                <a:solidFill>
                  <a:srgbClr val="FFFFFF"/>
                </a:solidFill>
                <a:latin typeface="Montserrat"/>
                <a:ea typeface="Montserrat"/>
                <a:cs typeface="Montserrat"/>
                <a:sym typeface="Montserrat"/>
              </a:defRPr>
            </a:lvl3pPr>
            <a:lvl4pPr lvl="3" algn="ctr" rtl="0">
              <a:spcBef>
                <a:spcPts val="0"/>
              </a:spcBef>
              <a:buClr>
                <a:srgbClr val="FFFFFF"/>
              </a:buClr>
              <a:buFont typeface="Montserrat"/>
              <a:buNone/>
              <a:defRPr b="1">
                <a:solidFill>
                  <a:srgbClr val="FFFFFF"/>
                </a:solidFill>
                <a:latin typeface="Montserrat"/>
                <a:ea typeface="Montserrat"/>
                <a:cs typeface="Montserrat"/>
                <a:sym typeface="Montserrat"/>
              </a:defRPr>
            </a:lvl4pPr>
            <a:lvl5pPr lvl="4" algn="ctr" rtl="0">
              <a:spcBef>
                <a:spcPts val="0"/>
              </a:spcBef>
              <a:buClr>
                <a:srgbClr val="FFFFFF"/>
              </a:buClr>
              <a:buFont typeface="Montserrat"/>
              <a:buNone/>
              <a:defRPr b="1">
                <a:solidFill>
                  <a:srgbClr val="FFFFFF"/>
                </a:solidFill>
                <a:latin typeface="Montserrat"/>
                <a:ea typeface="Montserrat"/>
                <a:cs typeface="Montserrat"/>
                <a:sym typeface="Montserrat"/>
              </a:defRPr>
            </a:lvl5pPr>
            <a:lvl6pPr lvl="5" algn="ctr" rtl="0">
              <a:spcBef>
                <a:spcPts val="0"/>
              </a:spcBef>
              <a:buClr>
                <a:srgbClr val="FFFFFF"/>
              </a:buClr>
              <a:buFont typeface="Montserrat"/>
              <a:buNone/>
              <a:defRPr b="1">
                <a:solidFill>
                  <a:srgbClr val="FFFFFF"/>
                </a:solidFill>
                <a:latin typeface="Montserrat"/>
                <a:ea typeface="Montserrat"/>
                <a:cs typeface="Montserrat"/>
                <a:sym typeface="Montserrat"/>
              </a:defRPr>
            </a:lvl6pPr>
            <a:lvl7pPr lvl="6" algn="ctr" rtl="0">
              <a:spcBef>
                <a:spcPts val="0"/>
              </a:spcBef>
              <a:buClr>
                <a:srgbClr val="FFFFFF"/>
              </a:buClr>
              <a:buFont typeface="Montserrat"/>
              <a:buNone/>
              <a:defRPr b="1">
                <a:solidFill>
                  <a:srgbClr val="FFFFFF"/>
                </a:solidFill>
                <a:latin typeface="Montserrat"/>
                <a:ea typeface="Montserrat"/>
                <a:cs typeface="Montserrat"/>
                <a:sym typeface="Montserrat"/>
              </a:defRPr>
            </a:lvl7pPr>
            <a:lvl8pPr lvl="7" algn="ctr" rtl="0">
              <a:spcBef>
                <a:spcPts val="0"/>
              </a:spcBef>
              <a:buClr>
                <a:srgbClr val="FFFFFF"/>
              </a:buClr>
              <a:buFont typeface="Montserrat"/>
              <a:buNone/>
              <a:defRPr b="1">
                <a:solidFill>
                  <a:srgbClr val="FFFFFF"/>
                </a:solidFill>
                <a:latin typeface="Montserrat"/>
                <a:ea typeface="Montserrat"/>
                <a:cs typeface="Montserrat"/>
                <a:sym typeface="Montserrat"/>
              </a:defRPr>
            </a:lvl8pPr>
            <a:lvl9pPr lvl="8" algn="ctr" rtl="0">
              <a:spcBef>
                <a:spcPts val="0"/>
              </a:spcBef>
              <a:buClr>
                <a:srgbClr val="FFFFFF"/>
              </a:buClr>
              <a:buFont typeface="Montserrat"/>
              <a:buNone/>
              <a:defRPr b="1">
                <a:solidFill>
                  <a:srgbClr val="FFFFFF"/>
                </a:solidFill>
                <a:latin typeface="Montserrat"/>
                <a:ea typeface="Montserrat"/>
                <a:cs typeface="Montserrat"/>
                <a:sym typeface="Montserrat"/>
              </a:defRPr>
            </a:lvl9pPr>
          </a:lstStyle>
          <a:p>
            <a:endParaRPr lang="en-IN" sz="4800" b="0" dirty="0">
              <a:latin typeface="Castellar" panose="020A0402060406010301" pitchFamily="18" charset="0"/>
            </a:endParaRPr>
          </a:p>
          <a:p>
            <a:r>
              <a:rPr lang="en-IN" sz="4800" b="0" dirty="0">
                <a:latin typeface="Castellar" panose="020A0402060406010301" pitchFamily="18" charset="0"/>
              </a:rPr>
              <a:t> </a:t>
            </a:r>
          </a:p>
          <a:p>
            <a:r>
              <a:rPr lang="en-IN" sz="4800" b="0" dirty="0">
                <a:latin typeface="Castellar" panose="020A0402060406010301" pitchFamily="18" charset="0"/>
              </a:rPr>
              <a:t>basketball</a:t>
            </a:r>
            <a:endParaRPr lang="en" sz="4800" b="0" dirty="0">
              <a:latin typeface="Castellar" panose="020A0402060406010301" pitchFamily="18" charset="0"/>
            </a:endParaRPr>
          </a:p>
          <a:p>
            <a:endParaRPr lang="en-IN" sz="4800" b="0" dirty="0">
              <a:latin typeface="Castellar" panose="020A0402060406010301" pitchFamily="18" charset="0"/>
            </a:endParaRPr>
          </a:p>
          <a:p>
            <a:endParaRPr lang="en" sz="2800" b="0" dirty="0">
              <a:latin typeface="Castellar" panose="020A0402060406010301" pitchFamily="18" charset="0"/>
            </a:endParaRPr>
          </a:p>
        </p:txBody>
      </p:sp>
    </p:spTree>
    <p:extLst>
      <p:ext uri="{BB962C8B-B14F-4D97-AF65-F5344CB8AC3E}">
        <p14:creationId xmlns:p14="http://schemas.microsoft.com/office/powerpoint/2010/main" val="176949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205345" y="2439267"/>
            <a:ext cx="6733309" cy="819150"/>
          </a:xfrm>
          <a:prstGeom prst="rect">
            <a:avLst/>
          </a:prstGeom>
        </p:spPr>
        <p:txBody>
          <a:bodyPr wrap="square" lIns="91425" tIns="91425" rIns="91425" bIns="91425" anchor="ctr" anchorCtr="0">
            <a:noAutofit/>
          </a:bodyPr>
          <a:lstStyle/>
          <a:p>
            <a:pPr algn="just">
              <a:buNone/>
            </a:pPr>
            <a:r>
              <a:rPr lang="en-IN" dirty="0">
                <a:latin typeface="Calibri" pitchFamily="34" charset="0"/>
              </a:rPr>
              <a:t>              Set your goals high and don’t stop till you get there. </a:t>
            </a:r>
          </a:p>
          <a:p>
            <a:pPr algn="just">
              <a:buNone/>
            </a:pPr>
            <a:r>
              <a:rPr lang="en-IN" dirty="0">
                <a:latin typeface="Calibri" pitchFamily="34" charset="0"/>
              </a:rPr>
              <a:t> </a:t>
            </a:r>
          </a:p>
          <a:p>
            <a:pPr algn="just">
              <a:buNone/>
            </a:pPr>
            <a:endParaRPr lang="en-IN" dirty="0">
              <a:latin typeface="Calibri" pitchFamily="34" charset="0"/>
            </a:endParaRPr>
          </a:p>
          <a:p>
            <a:pPr lvl="0" algn="just">
              <a:buNone/>
            </a:pPr>
            <a:endParaRPr lang="en" dirty="0"/>
          </a:p>
        </p:txBody>
      </p:sp>
    </p:spTree>
    <p:extLst>
      <p:ext uri="{BB962C8B-B14F-4D97-AF65-F5344CB8AC3E}">
        <p14:creationId xmlns:p14="http://schemas.microsoft.com/office/powerpoint/2010/main" val="2684330720"/>
      </p:ext>
    </p:extLst>
  </p:cSld>
  <p:clrMapOvr>
    <a:masterClrMapping/>
  </p:clrMapOvr>
</p:sld>
</file>

<file path=ppt/theme/theme1.xml><?xml version="1.0" encoding="utf-8"?>
<a:theme xmlns:a="http://schemas.openxmlformats.org/drawingml/2006/main" name="Gertru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1383</Words>
  <Application>Microsoft Office PowerPoint</Application>
  <PresentationFormat>On-screen Show (16:9)</PresentationFormat>
  <Paragraphs>316</Paragraphs>
  <Slides>59</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Castellar</vt:lpstr>
      <vt:lpstr>Montserrat</vt:lpstr>
      <vt:lpstr>Raleway</vt:lpstr>
      <vt:lpstr>Vidaloka</vt:lpstr>
      <vt:lpstr>Gertrude template</vt:lpstr>
      <vt:lpstr>JUET YOUTH CLUB </vt:lpstr>
      <vt:lpstr>Annual sports Fest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Annual Cultural Fest </vt:lpstr>
      <vt:lpstr>PowerPoint Presentation</vt:lpstr>
      <vt:lpstr>PowerPoint Presentation</vt:lpstr>
      <vt:lpstr>5 RAGA : WAR OF BANDS</vt:lpstr>
      <vt:lpstr>PowerPoint Presentation</vt:lpstr>
      <vt:lpstr>6 STAGECRAFT</vt:lpstr>
      <vt:lpstr>PowerPoint Presentation</vt:lpstr>
      <vt:lpstr>7 NUKKAD NATAK</vt:lpstr>
      <vt:lpstr>PowerPoint Presentation</vt:lpstr>
      <vt:lpstr>8 VERVE</vt:lpstr>
      <vt:lpstr>PowerPoint Presentation</vt:lpstr>
      <vt:lpstr>9 DROPPING NOTES</vt:lpstr>
      <vt:lpstr>PowerPoint Presentation</vt:lpstr>
      <vt:lpstr>10 SYNC | DOUBLE TROUBLE | walk the moon</vt:lpstr>
      <vt:lpstr>PowerPoint Presentation</vt:lpstr>
      <vt:lpstr>MEDIA WING FEST EVENTS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JUET YOUTH CLUB </dc:title>
  <cp:lastModifiedBy>Aditya Priyam</cp:lastModifiedBy>
  <cp:revision>1</cp:revision>
  <dcterms:modified xsi:type="dcterms:W3CDTF">2017-10-03T11:48:15Z</dcterms:modified>
</cp:coreProperties>
</file>